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9"/>
  </p:notesMasterIdLst>
  <p:handoutMasterIdLst>
    <p:handoutMasterId r:id="rId110"/>
  </p:handoutMasterIdLst>
  <p:sldIdLst>
    <p:sldId id="729" r:id="rId3"/>
    <p:sldId id="679" r:id="rId4"/>
    <p:sldId id="328" r:id="rId5"/>
    <p:sldId id="329" r:id="rId6"/>
    <p:sldId id="358" r:id="rId7"/>
    <p:sldId id="330" r:id="rId8"/>
    <p:sldId id="348" r:id="rId9"/>
    <p:sldId id="354" r:id="rId10"/>
    <p:sldId id="350" r:id="rId11"/>
    <p:sldId id="351" r:id="rId12"/>
    <p:sldId id="352" r:id="rId13"/>
    <p:sldId id="355" r:id="rId14"/>
    <p:sldId id="359" r:id="rId15"/>
    <p:sldId id="360" r:id="rId16"/>
    <p:sldId id="361" r:id="rId17"/>
    <p:sldId id="362" r:id="rId18"/>
    <p:sldId id="363" r:id="rId19"/>
    <p:sldId id="364" r:id="rId20"/>
    <p:sldId id="365" r:id="rId21"/>
    <p:sldId id="356" r:id="rId22"/>
    <p:sldId id="332" r:id="rId23"/>
    <p:sldId id="341" r:id="rId24"/>
    <p:sldId id="342" r:id="rId25"/>
    <p:sldId id="333" r:id="rId26"/>
    <p:sldId id="334" r:id="rId27"/>
    <p:sldId id="340" r:id="rId28"/>
    <p:sldId id="335" r:id="rId29"/>
    <p:sldId id="346" r:id="rId30"/>
    <p:sldId id="336" r:id="rId31"/>
    <p:sldId id="366" r:id="rId32"/>
    <p:sldId id="368" r:id="rId33"/>
    <p:sldId id="344" r:id="rId34"/>
    <p:sldId id="357" r:id="rId35"/>
    <p:sldId id="678" r:id="rId36"/>
    <p:sldId id="673" r:id="rId37"/>
    <p:sldId id="590" r:id="rId38"/>
    <p:sldId id="674" r:id="rId39"/>
    <p:sldId id="587" r:id="rId40"/>
    <p:sldId id="613" r:id="rId41"/>
    <p:sldId id="586" r:id="rId42"/>
    <p:sldId id="598" r:id="rId43"/>
    <p:sldId id="562" r:id="rId44"/>
    <p:sldId id="713" r:id="rId45"/>
    <p:sldId id="714" r:id="rId46"/>
    <p:sldId id="715" r:id="rId47"/>
    <p:sldId id="710" r:id="rId48"/>
    <p:sldId id="717" r:id="rId49"/>
    <p:sldId id="718" r:id="rId50"/>
    <p:sldId id="719" r:id="rId51"/>
    <p:sldId id="720" r:id="rId52"/>
    <p:sldId id="723" r:id="rId53"/>
    <p:sldId id="722" r:id="rId54"/>
    <p:sldId id="724" r:id="rId55"/>
    <p:sldId id="690" r:id="rId56"/>
    <p:sldId id="695" r:id="rId57"/>
    <p:sldId id="630" r:id="rId58"/>
    <p:sldId id="684" r:id="rId59"/>
    <p:sldId id="632" r:id="rId60"/>
    <p:sldId id="725" r:id="rId61"/>
    <p:sldId id="638" r:id="rId62"/>
    <p:sldId id="680" r:id="rId63"/>
    <p:sldId id="681" r:id="rId64"/>
    <p:sldId id="643" r:id="rId65"/>
    <p:sldId id="644" r:id="rId66"/>
    <p:sldId id="645" r:id="rId67"/>
    <p:sldId id="646" r:id="rId68"/>
    <p:sldId id="649" r:id="rId69"/>
    <p:sldId id="651" r:id="rId70"/>
    <p:sldId id="652" r:id="rId71"/>
    <p:sldId id="653" r:id="rId72"/>
    <p:sldId id="654" r:id="rId73"/>
    <p:sldId id="655" r:id="rId74"/>
    <p:sldId id="683" r:id="rId75"/>
    <p:sldId id="716" r:id="rId76"/>
    <p:sldId id="588" r:id="rId77"/>
    <p:sldId id="657" r:id="rId78"/>
    <p:sldId id="726" r:id="rId79"/>
    <p:sldId id="658" r:id="rId80"/>
    <p:sldId id="659" r:id="rId81"/>
    <p:sldId id="661" r:id="rId82"/>
    <p:sldId id="664" r:id="rId83"/>
    <p:sldId id="666" r:id="rId84"/>
    <p:sldId id="667" r:id="rId85"/>
    <p:sldId id="669" r:id="rId86"/>
    <p:sldId id="670" r:id="rId87"/>
    <p:sldId id="671" r:id="rId88"/>
    <p:sldId id="727" r:id="rId89"/>
    <p:sldId id="374" r:id="rId90"/>
    <p:sldId id="375" r:id="rId91"/>
    <p:sldId id="376" r:id="rId92"/>
    <p:sldId id="377" r:id="rId93"/>
    <p:sldId id="378" r:id="rId94"/>
    <p:sldId id="391" r:id="rId95"/>
    <p:sldId id="392" r:id="rId96"/>
    <p:sldId id="381" r:id="rId97"/>
    <p:sldId id="382" r:id="rId98"/>
    <p:sldId id="383" r:id="rId99"/>
    <p:sldId id="393" r:id="rId100"/>
    <p:sldId id="384" r:id="rId101"/>
    <p:sldId id="385" r:id="rId102"/>
    <p:sldId id="386" r:id="rId103"/>
    <p:sldId id="387" r:id="rId104"/>
    <p:sldId id="388" r:id="rId105"/>
    <p:sldId id="389" r:id="rId106"/>
    <p:sldId id="373" r:id="rId107"/>
    <p:sldId id="672"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6413" autoAdjust="0"/>
  </p:normalViewPr>
  <p:slideViewPr>
    <p:cSldViewPr>
      <p:cViewPr varScale="1">
        <p:scale>
          <a:sx n="87" d="100"/>
          <a:sy n="87" d="100"/>
        </p:scale>
        <p:origin x="20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10" y="-84"/>
      </p:cViewPr>
      <p:guideLst>
        <p:guide orient="horz" pos="2928"/>
        <p:guide pos="2208"/>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4.xml" Id="rId26" /><Relationship Type="http://schemas.openxmlformats.org/officeDocument/2006/relationships/slide" Target="slides/slide19.xml" Id="rId21"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61.xml" Id="rId63" /><Relationship Type="http://schemas.openxmlformats.org/officeDocument/2006/relationships/slide" Target="slides/slide66.xml" Id="rId68" /><Relationship Type="http://schemas.openxmlformats.org/officeDocument/2006/relationships/slide" Target="slides/slide82.xml" Id="rId84" /><Relationship Type="http://schemas.openxmlformats.org/officeDocument/2006/relationships/slide" Target="slides/slide87.xml" Id="rId89" /><Relationship Type="http://schemas.openxmlformats.org/officeDocument/2006/relationships/viewProps" Target="viewProps.xml" Id="rId112"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slide" Target="slides/slide27.xml" Id="rId29" /><Relationship Type="http://schemas.openxmlformats.org/officeDocument/2006/relationships/slide" Target="slides/slide105.xml" Id="rId107"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64.xml" Id="rId66" /><Relationship Type="http://schemas.openxmlformats.org/officeDocument/2006/relationships/slide" Target="slides/slide72.xml" Id="rId74" /><Relationship Type="http://schemas.openxmlformats.org/officeDocument/2006/relationships/slide" Target="slides/slide77.xml" Id="rId79" /><Relationship Type="http://schemas.openxmlformats.org/officeDocument/2006/relationships/slide" Target="slides/slide85.xml" Id="rId87" /><Relationship Type="http://schemas.openxmlformats.org/officeDocument/2006/relationships/slide" Target="slides/slide100.xml" Id="rId102" /><Relationship Type="http://schemas.openxmlformats.org/officeDocument/2006/relationships/handoutMaster" Target="handoutMasters/handoutMaster1.xml" Id="rId110" /><Relationship Type="http://schemas.openxmlformats.org/officeDocument/2006/relationships/slide" Target="slides/slide3.xml" Id="rId5" /><Relationship Type="http://schemas.openxmlformats.org/officeDocument/2006/relationships/slide" Target="slides/slide59.xml" Id="rId61" /><Relationship Type="http://schemas.openxmlformats.org/officeDocument/2006/relationships/slide" Target="slides/slide80.xml" Id="rId82" /><Relationship Type="http://schemas.openxmlformats.org/officeDocument/2006/relationships/slide" Target="slides/slide88.xml" Id="rId90" /><Relationship Type="http://schemas.openxmlformats.org/officeDocument/2006/relationships/slide" Target="slides/slide93.xml" Id="rId95"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54.xml" Id="rId56"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slide" Target="slides/slide75.xml" Id="rId77" /><Relationship Type="http://schemas.openxmlformats.org/officeDocument/2006/relationships/slide" Target="slides/slide98.xml" Id="rId100" /><Relationship Type="http://schemas.openxmlformats.org/officeDocument/2006/relationships/slide" Target="slides/slide103.xml" Id="rId105" /><Relationship Type="http://schemas.openxmlformats.org/officeDocument/2006/relationships/theme" Target="theme/theme1.xml" Id="rId113"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70.xml" Id="rId72" /><Relationship Type="http://schemas.openxmlformats.org/officeDocument/2006/relationships/slide" Target="slides/slide78.xml" Id="rId80" /><Relationship Type="http://schemas.openxmlformats.org/officeDocument/2006/relationships/slide" Target="slides/slide83.xml" Id="rId85" /><Relationship Type="http://schemas.openxmlformats.org/officeDocument/2006/relationships/slide" Target="slides/slide91.xml" Id="rId93" /><Relationship Type="http://schemas.openxmlformats.org/officeDocument/2006/relationships/slide" Target="slides/slide96.xml" Id="rId98"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57.xml" Id="rId59" /><Relationship Type="http://schemas.openxmlformats.org/officeDocument/2006/relationships/slide" Target="slides/slide65.xml" Id="rId67" /><Relationship Type="http://schemas.openxmlformats.org/officeDocument/2006/relationships/slide" Target="slides/slide101.xml" Id="rId103" /><Relationship Type="http://schemas.openxmlformats.org/officeDocument/2006/relationships/slide" Target="slides/slide106.xml" Id="rId108"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slide" Target="slides/slide60.xml" Id="rId62" /><Relationship Type="http://schemas.openxmlformats.org/officeDocument/2006/relationships/slide" Target="slides/slide68.xml" Id="rId70" /><Relationship Type="http://schemas.openxmlformats.org/officeDocument/2006/relationships/slide" Target="slides/slide73.xml" Id="rId75" /><Relationship Type="http://schemas.openxmlformats.org/officeDocument/2006/relationships/slide" Target="slides/slide81.xml" Id="rId83" /><Relationship Type="http://schemas.openxmlformats.org/officeDocument/2006/relationships/slide" Target="slides/slide86.xml" Id="rId88" /><Relationship Type="http://schemas.openxmlformats.org/officeDocument/2006/relationships/slide" Target="slides/slide89.xml" Id="rId91" /><Relationship Type="http://schemas.openxmlformats.org/officeDocument/2006/relationships/slide" Target="slides/slide94.xml" Id="rId96" /><Relationship Type="http://schemas.openxmlformats.org/officeDocument/2006/relationships/presProps" Target="presProps.xml" Id="rId111"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slide" Target="slides/slide104.xml" Id="rId106" /><Relationship Type="http://schemas.openxmlformats.org/officeDocument/2006/relationships/tableStyles" Target="tableStyles.xml" Id="rId114"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71.xml" Id="rId73" /><Relationship Type="http://schemas.openxmlformats.org/officeDocument/2006/relationships/slide" Target="slides/slide76.xml" Id="rId78" /><Relationship Type="http://schemas.openxmlformats.org/officeDocument/2006/relationships/slide" Target="slides/slide79.xml" Id="rId81" /><Relationship Type="http://schemas.openxmlformats.org/officeDocument/2006/relationships/slide" Target="slides/slide84.xml" Id="rId86" /><Relationship Type="http://schemas.openxmlformats.org/officeDocument/2006/relationships/slide" Target="slides/slide92.xml" Id="rId94" /><Relationship Type="http://schemas.openxmlformats.org/officeDocument/2006/relationships/slide" Target="slides/slide97.xml" Id="rId99" /><Relationship Type="http://schemas.openxmlformats.org/officeDocument/2006/relationships/slide" Target="slides/slide99.xml" Id="rId10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37.xml" Id="rId39" /><Relationship Type="http://schemas.openxmlformats.org/officeDocument/2006/relationships/notesMaster" Target="notesMasters/notesMaster1.xml" Id="rId109" /><Relationship Type="http://schemas.openxmlformats.org/officeDocument/2006/relationships/slide" Target="slides/slide32.xml" Id="rId34"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slide" Target="slides/slide74.xml" Id="rId76" /><Relationship Type="http://schemas.openxmlformats.org/officeDocument/2006/relationships/slide" Target="slides/slide95.xml" Id="rId97" /><Relationship Type="http://schemas.openxmlformats.org/officeDocument/2006/relationships/slide" Target="slides/slide102.xml" Id="rId104" /><Relationship Type="http://schemas.openxmlformats.org/officeDocument/2006/relationships/slide" Target="slides/slide5.xml" Id="rId7" /><Relationship Type="http://schemas.openxmlformats.org/officeDocument/2006/relationships/slide" Target="slides/slide69.xml" Id="rId71" /><Relationship Type="http://schemas.openxmlformats.org/officeDocument/2006/relationships/slide" Target="slides/slide90.xml" Id="rId9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78848-B8ED-4D61-88EC-902248FBAA9A}" type="datetimeFigureOut">
              <a:rPr lang="en-CA" smtClean="0"/>
              <a:pPr/>
              <a:t>2021-11-22</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01E5D5-7F68-458D-9DB7-0720B61B19E5}"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CF3E10-4A08-4C6A-85A3-C88210EBC39D}" type="datetimeFigureOut">
              <a:rPr lang="en-CA" smtClean="0"/>
              <a:t>2021-11-22</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7DBD13-7876-473C-8B80-967BA90703D9}" type="slidenum">
              <a:rPr lang="en-CA" smtClean="0"/>
              <a:t>‹#›</a:t>
            </a:fld>
            <a:endParaRPr lang="en-CA"/>
          </a:p>
        </p:txBody>
      </p:sp>
    </p:spTree>
    <p:extLst>
      <p:ext uri="{BB962C8B-B14F-4D97-AF65-F5344CB8AC3E}">
        <p14:creationId xmlns:p14="http://schemas.microsoft.com/office/powerpoint/2010/main" val="259183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4295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Ontario</a:t>
            </a:r>
            <a:r>
              <a:rPr lang="en-US" baseline="0" dirty="0"/>
              <a:t> Superior Court of Justice has certified 3 class actions against Aviva over business interruption coverage refusal</a:t>
            </a:r>
          </a:p>
          <a:p>
            <a:r>
              <a:rPr lang="en-US" baseline="0" dirty="0"/>
              <a:t>The claims against Aviva were carved out of the larger class proceeding to provide a more expeditious and focused claim</a:t>
            </a:r>
          </a:p>
          <a:p>
            <a:r>
              <a:rPr lang="en-US" baseline="0" dirty="0"/>
              <a:t>Aviva provided “restricted access coverage” for loss of income caused by business interruption; unlike other similar policies, Aviva’s policy did not require actual property damage</a:t>
            </a:r>
            <a:endParaRPr lang="en-US" dirty="0"/>
          </a:p>
          <a:p>
            <a:endParaRPr lang="en-US" dirty="0"/>
          </a:p>
          <a:p>
            <a:r>
              <a:rPr lang="en-US" dirty="0"/>
              <a:t>Aviva is being singled out because it offers more coverage related to situations like the pandemic than the other 14 insurers being sued (including: restricted access coverage and negative publicity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July 15, 2021, Ontario Superior Court certified two class actions brought by Royal Canadian Legion branches and Ontario denturists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Sept 10, 2021, in an addendum to its earlier decision, the Ontario Superior Court certified a third action – the one brought by </a:t>
            </a:r>
            <a:r>
              <a:rPr lang="en-US" baseline="0" dirty="0" err="1"/>
              <a:t>Nordik</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22</a:t>
            </a:fld>
            <a:endParaRPr lang="en-CA"/>
          </a:p>
        </p:txBody>
      </p:sp>
    </p:spTree>
    <p:extLst>
      <p:ext uri="{BB962C8B-B14F-4D97-AF65-F5344CB8AC3E}">
        <p14:creationId xmlns:p14="http://schemas.microsoft.com/office/powerpoint/2010/main" val="303300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Royal Canadian Legion</a:t>
            </a:r>
            <a:r>
              <a:rPr lang="en-US" dirty="0"/>
              <a:t>: on behalf</a:t>
            </a:r>
            <a:r>
              <a:rPr lang="en-US" baseline="0" dirty="0"/>
              <a:t> of branches of the Royal Canadian Legion across Canada (except in the province of BC).  625 putative class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Key common issue:  what constitutes an “outbreak”?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 at issue is business losses suffered by Legions whose businesses were restricted due to a mandatory closure order due to the outbreak of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Denturists</a:t>
            </a:r>
            <a:r>
              <a:rPr lang="en-US" dirty="0"/>
              <a:t>: 250 putative class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losses while access was restricted by order of civil authority and negative publicity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Nordik</a:t>
            </a:r>
            <a:r>
              <a:rPr lang="en-US" dirty="0"/>
              <a:t>: $300 million class action –Approximately 28,000 small and large businesses across Canada purchased the relevant Aviva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Each of the representative plaintiffs </a:t>
            </a:r>
            <a:r>
              <a:rPr lang="en-US" sz="1200" b="0" i="0" kern="1200" dirty="0" err="1">
                <a:solidFill>
                  <a:schemeClr val="tx1"/>
                </a:solidFill>
                <a:effectLst/>
                <a:latin typeface="+mn-lt"/>
                <a:ea typeface="+mn-ea"/>
                <a:cs typeface="+mn-cs"/>
              </a:rPr>
              <a:t>Nordik</a:t>
            </a:r>
            <a:r>
              <a:rPr lang="en-US" sz="1200" b="0" i="0" kern="1200" dirty="0">
                <a:solidFill>
                  <a:schemeClr val="tx1"/>
                </a:solidFill>
                <a:effectLst/>
                <a:latin typeface="+mn-lt"/>
                <a:ea typeface="+mn-ea"/>
                <a:cs typeface="+mn-cs"/>
              </a:rPr>
              <a:t> Windows Inc. and </a:t>
            </a:r>
            <a:r>
              <a:rPr lang="en-US" sz="1200" b="0" i="0" kern="1200" dirty="0" err="1">
                <a:solidFill>
                  <a:schemeClr val="tx1"/>
                </a:solidFill>
                <a:effectLst/>
                <a:latin typeface="+mn-lt"/>
                <a:ea typeface="+mn-ea"/>
                <a:cs typeface="+mn-cs"/>
              </a:rPr>
              <a:t>Nordik</a:t>
            </a:r>
            <a:r>
              <a:rPr lang="en-US" sz="1200" b="0" i="0" kern="1200" dirty="0">
                <a:solidFill>
                  <a:schemeClr val="tx1"/>
                </a:solidFill>
                <a:effectLst/>
                <a:latin typeface="+mn-lt"/>
                <a:ea typeface="+mn-ea"/>
                <a:cs typeface="+mn-cs"/>
              </a:rPr>
              <a:t> Cash and Carry Inc. (an Ottawa-based custom residential window manufacturing, retailing, and installation business), Real Food for Real Kids Inc. (a catering company that supplies healthy meals to children in daycares and summer camps across the Greater Toronto Area), and Hangar9 Studios Inc. (a GTA clothing retailer) suffered substantial business losses because of COVID-19</a:t>
            </a:r>
          </a:p>
          <a:p>
            <a:endParaRPr lang="en-US" dirty="0"/>
          </a:p>
          <a:p>
            <a:endParaRPr lang="en-US" dirty="0"/>
          </a:p>
          <a:p>
            <a:r>
              <a:rPr lang="en-US" dirty="0"/>
              <a:t>All of the class actions are in the very early stages; it is very likely that they will act as test cases to clarify whether</a:t>
            </a:r>
            <a:r>
              <a:rPr lang="en-US" baseline="0" dirty="0"/>
              <a:t> or not there is coverage in principle for COVID-19 related losses under a variety of insurance policies.  Many insurers and insureds will no doubt be watching closely to see how these class actions progress.</a:t>
            </a:r>
          </a:p>
          <a:p>
            <a:endParaRPr lang="en-US" baseline="0" dirty="0"/>
          </a:p>
          <a:p>
            <a:r>
              <a:rPr lang="en-US" baseline="0" dirty="0"/>
              <a:t>And the court has noted its intention to provide a legal determination to BI claimants as quickly as possible as “this is that rare class action where real people are sustaining real harm in real time”</a:t>
            </a:r>
          </a:p>
          <a:p>
            <a:endParaRPr lang="en-US" baseline="0" dirty="0"/>
          </a:p>
          <a:p>
            <a:r>
              <a:rPr lang="en-US" baseline="0" dirty="0"/>
              <a:t>Aviva’s position generally – its standard policies “do not provide cover for global pandemics”</a:t>
            </a:r>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23</a:t>
            </a:fld>
            <a:endParaRPr lang="en-CA"/>
          </a:p>
        </p:txBody>
      </p:sp>
    </p:spTree>
    <p:extLst>
      <p:ext uri="{BB962C8B-B14F-4D97-AF65-F5344CB8AC3E}">
        <p14:creationId xmlns:p14="http://schemas.microsoft.com/office/powerpoint/2010/main" val="9202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Prosperity was in the business of selling lighting fixtures</a:t>
            </a:r>
          </a:p>
          <a:p>
            <a:r>
              <a:rPr lang="en-US" dirty="0"/>
              <a:t>Fire broke out in hallway adjacent to premises leased by Prosperity</a:t>
            </a:r>
          </a:p>
          <a:p>
            <a:r>
              <a:rPr lang="en-US" dirty="0"/>
              <a:t>Fire did not spread to Prosperity’s premises but premises were affected by the entry of smoke and the deposit of soot</a:t>
            </a:r>
          </a:p>
          <a:p>
            <a:r>
              <a:rPr lang="en-US" dirty="0"/>
              <a:t>Prosperity claimed that certain lighting fixtures on the second floor of its premises had been contaminated by residue attributable to the fire</a:t>
            </a:r>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25</a:t>
            </a:fld>
            <a:endParaRPr lang="en-CA"/>
          </a:p>
        </p:txBody>
      </p:sp>
    </p:spTree>
    <p:extLst>
      <p:ext uri="{BB962C8B-B14F-4D97-AF65-F5344CB8AC3E}">
        <p14:creationId xmlns:p14="http://schemas.microsoft.com/office/powerpoint/2010/main" val="333315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Insured property included stock or merchandise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Prosperity and Aviva relied on </a:t>
            </a:r>
            <a:r>
              <a:rPr lang="en-US" i="1" dirty="0" err="1"/>
              <a:t>Acciona</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Court considered whether a “material dimension” meant a physical dimension or a pertinent dimension and proceeded under the assumption that it meant an alteration to a physical parameter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a:t>
            </a:r>
            <a:r>
              <a:rPr lang="en-US" i="0" baseline="0" dirty="0"/>
              <a:t> presence of elevated chloride anion levels constituted an alteration of a physical dimension of the lighting fixtures, but it would not constitute an alteration to a pertinent dimension, as neither the aesthetic nor functional qualities of the lighting fixtures had been impacted.</a:t>
            </a:r>
            <a:endParaRPr lang="en-US" i="0" dirty="0"/>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26</a:t>
            </a:fld>
            <a:endParaRPr lang="en-CA"/>
          </a:p>
        </p:txBody>
      </p:sp>
    </p:spTree>
    <p:extLst>
      <p:ext uri="{BB962C8B-B14F-4D97-AF65-F5344CB8AC3E}">
        <p14:creationId xmlns:p14="http://schemas.microsoft.com/office/powerpoint/2010/main" val="22633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MDS Inc. was a customer of the radioisotopes produced at the Chalk River nuclear facility. A government agency shut down that facility in 2009-2010 to allow the operator to repair a leak that was caused by corrosion in a component of the reactor. The water from this leak migrated into a J-rod annulus, which is not supposed to contain water. The presence of water in the J-rod caused the shutdown. During the shutdown, MDS could not buy isotopes. </a:t>
            </a:r>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27</a:t>
            </a:fld>
            <a:endParaRPr lang="en-CA"/>
          </a:p>
        </p:txBody>
      </p:sp>
    </p:spTree>
    <p:extLst>
      <p:ext uri="{BB962C8B-B14F-4D97-AF65-F5344CB8AC3E}">
        <p14:creationId xmlns:p14="http://schemas.microsoft.com/office/powerpoint/2010/main" val="4530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significant majority of the coverages being litigated are:</a:t>
            </a:r>
          </a:p>
          <a:p>
            <a:pPr marL="228600" indent="-228600">
              <a:buAutoNum type="arabicParenR"/>
            </a:pPr>
            <a:r>
              <a:rPr lang="en-US" baseline="0" dirty="0"/>
              <a:t>Business income; 1858</a:t>
            </a:r>
          </a:p>
          <a:p>
            <a:pPr marL="228600" indent="-228600">
              <a:buAutoNum type="arabicParenR"/>
            </a:pPr>
            <a:r>
              <a:rPr lang="en-US" baseline="0" dirty="0"/>
              <a:t>Extra expense; 1673</a:t>
            </a:r>
          </a:p>
          <a:p>
            <a:pPr marL="228600" indent="-228600">
              <a:buAutoNum type="arabicParenR"/>
            </a:pPr>
            <a:r>
              <a:rPr lang="en-US" baseline="0" dirty="0"/>
              <a:t>Civil authority; 1595</a:t>
            </a:r>
          </a:p>
          <a:p>
            <a:pPr marL="228600" indent="-228600">
              <a:buAutoNum type="arabicParenR"/>
            </a:pPr>
            <a:r>
              <a:rPr lang="en-US" baseline="0" dirty="0"/>
              <a:t>Ingress/egress; 189</a:t>
            </a:r>
          </a:p>
          <a:p>
            <a:pPr marL="228600" indent="-228600">
              <a:buAutoNum type="arabicParenR"/>
            </a:pPr>
            <a:r>
              <a:rPr lang="en-US" baseline="0" dirty="0"/>
              <a:t>Contamination; 105</a:t>
            </a:r>
          </a:p>
          <a:p>
            <a:pPr marL="228600" indent="-228600">
              <a:buAutoNum type="arabicParenR"/>
            </a:pPr>
            <a:endParaRPr lang="en-US" baseline="0" dirty="0"/>
          </a:p>
          <a:p>
            <a:pPr marL="0" indent="0">
              <a:buNone/>
            </a:pPr>
            <a:r>
              <a:rPr lang="en-US" baseline="0" dirty="0"/>
              <a:t>Nearly 2000 attempts to certify classes have been made – of these, courts declined to certify the class in 1600</a:t>
            </a:r>
          </a:p>
          <a:p>
            <a:pPr marL="0" indent="0">
              <a:buNone/>
            </a:pPr>
            <a:endParaRPr lang="en-US" baseline="0" dirty="0"/>
          </a:p>
          <a:p>
            <a:pPr marL="0" indent="0">
              <a:buNone/>
            </a:pPr>
            <a:r>
              <a:rPr lang="en-US" baseline="0" dirty="0"/>
              <a:t>The large majority of claims are being brought by those in the food services and drinking industry with health care being a distant second, following by accommodation and personal services</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AD7DBD13-7876-473C-8B80-967BA90703D9}" type="slidenum">
              <a:rPr lang="en-CA" smtClean="0"/>
              <a:t>29</a:t>
            </a:fld>
            <a:endParaRPr lang="en-CA"/>
          </a:p>
        </p:txBody>
      </p:sp>
    </p:spTree>
    <p:extLst>
      <p:ext uri="{BB962C8B-B14F-4D97-AF65-F5344CB8AC3E}">
        <p14:creationId xmlns:p14="http://schemas.microsoft.com/office/powerpoint/2010/main" val="8799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dismissals</a:t>
            </a:r>
            <a:r>
              <a:rPr lang="en-US" baseline="0" dirty="0"/>
              <a:t> on there being no “physical damage” to property, first appellate level decision on this was released in July 2021</a:t>
            </a:r>
          </a:p>
          <a:p>
            <a:r>
              <a:rPr lang="en-US" baseline="0" dirty="0"/>
              <a:t>Federal court has heard two business interruption test cases re the proper construction of policy clauses relating to claims for business interruption in the context of the COVID-19 pandemic</a:t>
            </a:r>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32</a:t>
            </a:fld>
            <a:endParaRPr lang="en-CA"/>
          </a:p>
        </p:txBody>
      </p:sp>
    </p:spTree>
    <p:extLst>
      <p:ext uri="{BB962C8B-B14F-4D97-AF65-F5344CB8AC3E}">
        <p14:creationId xmlns:p14="http://schemas.microsoft.com/office/powerpoint/2010/main" val="319601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33</a:t>
            </a:fld>
            <a:endParaRPr lang="en-CA"/>
          </a:p>
        </p:txBody>
      </p:sp>
    </p:spTree>
    <p:extLst>
      <p:ext uri="{BB962C8B-B14F-4D97-AF65-F5344CB8AC3E}">
        <p14:creationId xmlns:p14="http://schemas.microsoft.com/office/powerpoint/2010/main" val="158616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Tx/>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03A33-7214-4CD3-BB35-D176A121D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54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Tx/>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03A33-7214-4CD3-BB35-D176A121D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5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6</a:t>
            </a:fld>
            <a:endParaRPr lang="en-CA"/>
          </a:p>
        </p:txBody>
      </p:sp>
    </p:spTree>
    <p:extLst>
      <p:ext uri="{BB962C8B-B14F-4D97-AF65-F5344CB8AC3E}">
        <p14:creationId xmlns:p14="http://schemas.microsoft.com/office/powerpoint/2010/main" val="97792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Tx/>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03A33-7214-4CD3-BB35-D176A121D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52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Tx/>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03A33-7214-4CD3-BB35-D176A121D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0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7109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BA58C-B2E1-6F47-A0E3-F7DA87B5D52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19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0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95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475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887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410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62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Business interruption forms are typically triggered only where there has been a cessation of business as the result of damage to property caused “</a:t>
            </a:r>
            <a:r>
              <a:rPr lang="en-CA" i="1" dirty="0"/>
              <a:t>by a peril insured against</a:t>
            </a:r>
            <a:r>
              <a:rPr lang="en-CA" dirty="0"/>
              <a:t>.”</a:t>
            </a:r>
            <a:endParaRPr lang="en-US" dirty="0"/>
          </a:p>
          <a:p>
            <a:pPr lvl="0"/>
            <a:endParaRPr lang="en-CA" dirty="0"/>
          </a:p>
          <a:p>
            <a:pPr lvl="0"/>
            <a:r>
              <a:rPr lang="en-CA" dirty="0"/>
              <a:t>Reference sample wording</a:t>
            </a:r>
          </a:p>
          <a:p>
            <a:pPr lvl="0"/>
            <a:endParaRPr lang="en-CA" dirty="0"/>
          </a:p>
          <a:p>
            <a:pPr lvl="0"/>
            <a:r>
              <a:rPr lang="en-CA" dirty="0"/>
              <a:t>Commercial property policies are commonly written on an all risks basis.  Perils insured are “</a:t>
            </a:r>
            <a:r>
              <a:rPr lang="en-CA" i="1" dirty="0"/>
              <a:t>all risks of </a:t>
            </a:r>
            <a:r>
              <a:rPr lang="en-CA" b="1" i="1" u="sng" dirty="0"/>
              <a:t>direct physical loss or damage to the property insured</a:t>
            </a:r>
            <a:r>
              <a:rPr lang="en-CA" dirty="0"/>
              <a:t>.”</a:t>
            </a:r>
            <a:endParaRPr lang="en-US" dirty="0"/>
          </a:p>
          <a:p>
            <a:pPr marL="0" indent="0">
              <a:buNone/>
            </a:pPr>
            <a:endParaRPr lang="en-US" dirty="0"/>
          </a:p>
          <a:p>
            <a:r>
              <a:rPr lang="en-CA" dirty="0"/>
              <a:t>The BI</a:t>
            </a:r>
            <a:r>
              <a:rPr lang="en-CA" baseline="0" dirty="0"/>
              <a:t> wording has given rise to multiple issues:</a:t>
            </a:r>
          </a:p>
          <a:p>
            <a:endParaRPr lang="en-CA" baseline="0" dirty="0"/>
          </a:p>
          <a:p>
            <a:r>
              <a:rPr lang="en-CA" baseline="0" dirty="0"/>
              <a:t>1)  Whether</a:t>
            </a:r>
            <a:r>
              <a:rPr lang="en-CA" dirty="0"/>
              <a:t> the business closures are the result of “</a:t>
            </a:r>
            <a:r>
              <a:rPr lang="en-CA" i="1" dirty="0"/>
              <a:t>direct physical loss or damage to the property insured</a:t>
            </a:r>
            <a:r>
              <a:rPr lang="en-CA" dirty="0"/>
              <a:t>.”  This is the main issue that is being litigated.</a:t>
            </a:r>
          </a:p>
          <a:p>
            <a:endParaRPr lang="en-CA" dirty="0"/>
          </a:p>
          <a:p>
            <a:pPr lvl="1"/>
            <a:r>
              <a:rPr lang="en-CA" dirty="0"/>
              <a:t>Insurers have uniformly taken the position that the mere presence of the virus in the community is not physical loss or damage, and that at a minimum there would have to be proof of virus in or on the insured property.</a:t>
            </a:r>
          </a:p>
          <a:p>
            <a:pPr marL="0" indent="0">
              <a:buNone/>
            </a:pPr>
            <a:endParaRPr lang="en-CA" dirty="0"/>
          </a:p>
          <a:p>
            <a:pPr lvl="1"/>
            <a:r>
              <a:rPr lang="en-CA" dirty="0"/>
              <a:t>Query however whether virus on a surface that can easily be cleaned and disinfected is “</a:t>
            </a:r>
            <a:r>
              <a:rPr lang="en-CA" i="1" dirty="0"/>
              <a:t>physical damage</a:t>
            </a:r>
            <a:r>
              <a:rPr lang="en-CA" dirty="0"/>
              <a:t>” to the property.</a:t>
            </a:r>
          </a:p>
          <a:p>
            <a:endParaRPr lang="en-US" dirty="0"/>
          </a:p>
          <a:p>
            <a:pPr lvl="1"/>
            <a:r>
              <a:rPr lang="en-CA" dirty="0"/>
              <a:t>Some policies contain slight, but potentially significant, variations of the “</a:t>
            </a:r>
            <a:r>
              <a:rPr lang="en-CA" i="1" dirty="0"/>
              <a:t>trigger</a:t>
            </a:r>
            <a:r>
              <a:rPr lang="en-CA" dirty="0"/>
              <a:t>” language.  For example: “</a:t>
            </a:r>
            <a:r>
              <a:rPr lang="en-CA" i="1" dirty="0"/>
              <a:t>direct physical loss of, or damage to, insured property</a:t>
            </a:r>
            <a:r>
              <a:rPr lang="en-CA" dirty="0"/>
              <a:t>.”  Should this lead to a different result?</a:t>
            </a:r>
            <a:endParaRPr lang="en-US" dirty="0"/>
          </a:p>
          <a:p>
            <a:pPr marL="457200" lvl="1" indent="0">
              <a:buNone/>
            </a:pPr>
            <a:endParaRPr lang="en-US" dirty="0"/>
          </a:p>
          <a:p>
            <a:pPr lvl="1"/>
            <a:r>
              <a:rPr lang="en-US" dirty="0"/>
              <a:t>“</a:t>
            </a:r>
            <a:r>
              <a:rPr lang="en-US" i="1" dirty="0"/>
              <a:t>Destruction or damage</a:t>
            </a:r>
            <a:r>
              <a:rPr lang="en-US" dirty="0"/>
              <a:t>”?</a:t>
            </a:r>
          </a:p>
          <a:p>
            <a:pPr marL="457200" lvl="1" indent="0">
              <a:buNone/>
            </a:pPr>
            <a:endParaRPr lang="en-US" dirty="0"/>
          </a:p>
          <a:p>
            <a:pPr lvl="1"/>
            <a:r>
              <a:rPr lang="en-CA" dirty="0"/>
              <a:t>“</a:t>
            </a:r>
            <a:r>
              <a:rPr lang="en-CA" i="1" dirty="0"/>
              <a:t>Destroyed or damaged</a:t>
            </a:r>
            <a:r>
              <a:rPr lang="en-CA" dirty="0"/>
              <a:t>”?</a:t>
            </a:r>
          </a:p>
          <a:p>
            <a:endParaRPr lang="en-CA" dirty="0"/>
          </a:p>
          <a:p>
            <a:pPr marL="228600" indent="-228600">
              <a:buAutoNum type="arabicParenR" startAt="2"/>
            </a:pPr>
            <a:r>
              <a:rPr lang="en-CA" dirty="0"/>
              <a:t>Whether there has been an “</a:t>
            </a:r>
            <a:r>
              <a:rPr lang="en-CA" baseline="0" dirty="0"/>
              <a:t>interruption”?</a:t>
            </a:r>
          </a:p>
          <a:p>
            <a:pPr marL="0" indent="0">
              <a:buNone/>
            </a:pPr>
            <a:endParaRPr lang="en-CA" baseline="0" dirty="0"/>
          </a:p>
          <a:p>
            <a:pPr marL="457200" lvl="1" indent="0">
              <a:buNone/>
            </a:pPr>
            <a:r>
              <a:rPr lang="en-CA" dirty="0"/>
              <a:t>If a restaurant is still operating on a take-out and delivery basis, is that an “</a:t>
            </a:r>
            <a:r>
              <a:rPr lang="en-CA" i="1" dirty="0"/>
              <a:t>interruption</a:t>
            </a:r>
            <a:r>
              <a:rPr lang="en-CA" dirty="0"/>
              <a:t>” of business?  Does interruption require a complete cessation of business?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Some forms say “</a:t>
            </a:r>
            <a:r>
              <a:rPr lang="en-CA" i="1" dirty="0"/>
              <a:t>interrupted or interfered with</a:t>
            </a:r>
            <a:r>
              <a:rPr lang="en-CA" dirty="0"/>
              <a:t>.”  An interference probably includes something less a complete cessation.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a:t>
            </a:r>
            <a:r>
              <a:rPr lang="en-CA" baseline="0" dirty="0"/>
              <a:t>  Where there has been an ‘interruption’, was the interruption “necessary”?</a:t>
            </a:r>
            <a:endParaRPr lang="en-CA" dirty="0"/>
          </a:p>
          <a:p>
            <a:r>
              <a:rPr lang="en-CA" dirty="0"/>
              <a:t>	</a:t>
            </a:r>
          </a:p>
          <a:p>
            <a:pPr lvl="1"/>
            <a:r>
              <a:rPr lang="en-CA" dirty="0"/>
              <a:t>In some cases, the governments mandated closures</a:t>
            </a:r>
            <a:r>
              <a:rPr lang="en-CA" baseline="0" dirty="0"/>
              <a:t> of businesses, but what about cases where the protocols and policies put in please simply made it uneconomical for businesses to continue operating so they “chose” to close down?</a:t>
            </a:r>
            <a:endParaRPr lang="en-CA" dirty="0"/>
          </a:p>
          <a:p>
            <a:pPr marL="0" indent="0">
              <a:buNone/>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Business interruption forms are typically triggered only where there has been a cessation of business as the result of damage to property caused “</a:t>
            </a:r>
            <a:r>
              <a:rPr lang="en-CA" i="1" dirty="0"/>
              <a:t>by a peril insured against</a:t>
            </a:r>
            <a:r>
              <a:rPr lang="en-CA"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 conclusive Canadian law.</a:t>
            </a:r>
            <a:endParaRPr lang="en-US" dirty="0"/>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7</a:t>
            </a:fld>
            <a:endParaRPr lang="en-CA"/>
          </a:p>
        </p:txBody>
      </p:sp>
    </p:spTree>
    <p:extLst>
      <p:ext uri="{BB962C8B-B14F-4D97-AF65-F5344CB8AC3E}">
        <p14:creationId xmlns:p14="http://schemas.microsoft.com/office/powerpoint/2010/main" val="3964077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836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15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8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6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65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48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latin typeface="+mn-lt"/>
                <a:ea typeface="+mn-ea"/>
                <a:cs typeface="+mn-cs"/>
              </a:rPr>
              <a:t>Del Giudice v. Thompson, 2021 ONSC 5379, </a:t>
            </a:r>
            <a:r>
              <a:rPr lang="en-CA" dirty="0"/>
              <a:t>https://canlii.ca/t/jhdzl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424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Obodo v. Trans Union of Canada, Inc., 2021 ONSC 7297, https://canlii.ca/t/jk5fb</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37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32839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07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Issues:</a:t>
            </a:r>
          </a:p>
          <a:p>
            <a:endParaRPr lang="en-US" baseline="0" dirty="0"/>
          </a:p>
          <a:p>
            <a:pPr marL="171450" indent="-171450">
              <a:buFontTx/>
              <a:buChar char="-"/>
            </a:pPr>
            <a:r>
              <a:rPr lang="en-US" baseline="0" dirty="0"/>
              <a:t>Neither “outbreak” nor “notifiable human infectious or contagious disease” are defined</a:t>
            </a:r>
          </a:p>
          <a:p>
            <a:pPr marL="171450" indent="-171450">
              <a:buFontTx/>
              <a:buChar char="-"/>
            </a:pPr>
            <a:r>
              <a:rPr lang="en-US" baseline="0" dirty="0"/>
              <a:t>Does an outbreak mean an entire region or a specific location?  </a:t>
            </a:r>
          </a:p>
          <a:p>
            <a:pPr marL="171450" indent="-171450">
              <a:buFontTx/>
              <a:buChar char="-"/>
            </a:pPr>
            <a:r>
              <a:rPr lang="en-US" baseline="0" dirty="0"/>
              <a:t>Is Covid-19 a “notifiable human infectious or contagious disease”?</a:t>
            </a:r>
          </a:p>
          <a:p>
            <a:pPr marL="171450" indent="-171450">
              <a:buFontTx/>
              <a:buChar char="-"/>
            </a:pPr>
            <a:r>
              <a:rPr lang="en-US" baseline="0" dirty="0"/>
              <a:t>What is the requisite causal connection required between the outbreak and the income loss</a:t>
            </a:r>
          </a:p>
          <a:p>
            <a:pPr marL="171450" indent="-171450">
              <a:buFontTx/>
              <a:buChar char="-"/>
            </a:pPr>
            <a:endParaRPr lang="en-US" baseline="0" dirty="0"/>
          </a:p>
          <a:p>
            <a:pPr marL="0" indent="0">
              <a:buFontTx/>
              <a:buNone/>
            </a:pPr>
            <a:r>
              <a:rPr lang="en-US" baseline="0" dirty="0"/>
              <a:t>The UK Supreme Court Test cases give some guidance on these issues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8</a:t>
            </a:fld>
            <a:endParaRPr lang="en-CA"/>
          </a:p>
        </p:txBody>
      </p:sp>
    </p:spTree>
    <p:extLst>
      <p:ext uri="{BB962C8B-B14F-4D97-AF65-F5344CB8AC3E}">
        <p14:creationId xmlns:p14="http://schemas.microsoft.com/office/powerpoint/2010/main" val="2663257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757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37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150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707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18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8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dirty="0"/>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15062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174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0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0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 forms commonly contain a Civil Authority Extension:</a:t>
            </a:r>
          </a:p>
          <a:p>
            <a:endParaRPr lang="en-CA" dirty="0"/>
          </a:p>
          <a:p>
            <a:r>
              <a:rPr lang="en-CA" dirty="0"/>
              <a:t>	- reference sample wording above:</a:t>
            </a:r>
          </a:p>
          <a:p>
            <a:r>
              <a:rPr lang="en-CA" dirty="0"/>
              <a:t>	-</a:t>
            </a:r>
            <a:r>
              <a:rPr lang="en-CA" baseline="0" dirty="0"/>
              <a:t> note other versions which require damage by a “peril insured against” (i.e. physical damage)</a:t>
            </a:r>
          </a:p>
          <a:p>
            <a:endParaRPr lang="en-CA" baseline="0" dirty="0"/>
          </a:p>
          <a:p>
            <a:r>
              <a:rPr lang="en-CA" baseline="0" dirty="0"/>
              <a:t>With respect to the former sample wording:</a:t>
            </a:r>
          </a:p>
          <a:p>
            <a:endParaRPr lang="en-CA" baseline="0" dirty="0"/>
          </a:p>
          <a:p>
            <a:pPr marL="171450" indent="-171450">
              <a:buFontTx/>
              <a:buChar char="-"/>
            </a:pPr>
            <a:r>
              <a:rPr lang="en-CA" dirty="0"/>
              <a:t>what</a:t>
            </a:r>
            <a:r>
              <a:rPr lang="en-CA" baseline="0" dirty="0"/>
              <a:t> is the meaning of the word “access”?  Does it require a</a:t>
            </a:r>
            <a:r>
              <a:rPr lang="en-CA" dirty="0"/>
              <a:t> complete prohibition of access (</a:t>
            </a:r>
            <a:r>
              <a:rPr lang="en-CA" i="1" dirty="0"/>
              <a:t>i.e</a:t>
            </a:r>
            <a:r>
              <a:rPr lang="en-CA" dirty="0"/>
              <a:t>., even the insured/owner can’t enter the premises), or is it sufficient that the public cannot enter?</a:t>
            </a:r>
          </a:p>
          <a:p>
            <a:pPr marL="171450" indent="-171450">
              <a:buFontTx/>
              <a:buChar char="-"/>
            </a:pPr>
            <a:r>
              <a:rPr lang="en-CA" dirty="0"/>
              <a:t>what constitutes an “order of civil authority”?  Does</a:t>
            </a:r>
            <a:r>
              <a:rPr lang="en-CA" baseline="0" dirty="0"/>
              <a:t> a government recommendation to close suffice?</a:t>
            </a:r>
          </a:p>
          <a:p>
            <a:pPr marL="171450" indent="-171450">
              <a:buFontTx/>
              <a:buChar char="-"/>
            </a:pPr>
            <a:r>
              <a:rPr lang="en-CA" dirty="0"/>
              <a:t>is</a:t>
            </a:r>
            <a:r>
              <a:rPr lang="en-CA" baseline="0" dirty="0"/>
              <a:t> the pandemic a “fortuitous and unforeseen event”?</a:t>
            </a:r>
          </a:p>
          <a:p>
            <a:pPr marL="0" indent="0">
              <a:buFontTx/>
              <a:buNone/>
            </a:pPr>
            <a:endParaRPr lang="en-CA" dirty="0"/>
          </a:p>
          <a:p>
            <a:pPr marL="0" indent="0">
              <a:buFontTx/>
              <a:buNone/>
            </a:pPr>
            <a:r>
              <a:rPr lang="en-CA" dirty="0"/>
              <a:t>Again, there</a:t>
            </a:r>
            <a:r>
              <a:rPr lang="en-CA" baseline="0" dirty="0"/>
              <a:t> is no Canadian case law on point but the UK Test case provides some guidance on some of these issues.</a:t>
            </a:r>
            <a:endParaRPr lang="en-CA" dirty="0"/>
          </a:p>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9</a:t>
            </a:fld>
            <a:endParaRPr lang="en-CA"/>
          </a:p>
        </p:txBody>
      </p:sp>
    </p:spTree>
    <p:extLst>
      <p:ext uri="{BB962C8B-B14F-4D97-AF65-F5344CB8AC3E}">
        <p14:creationId xmlns:p14="http://schemas.microsoft.com/office/powerpoint/2010/main" val="1565419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26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81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580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782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82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19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22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dirty="0"/>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70030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187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57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Absolute microorganism exclusion – is SARS-CoV-2 a microorganism?</a:t>
            </a:r>
          </a:p>
          <a:p>
            <a:pPr marL="800100" lvl="2" indent="0">
              <a:buNone/>
            </a:pPr>
            <a:r>
              <a:rPr lang="x-none" i="1" dirty="0"/>
              <a:t>This policy does not insure any loss, damage, claim, cost, expense or other sum directly or indirectly arising out of or relating to:</a:t>
            </a:r>
            <a:r>
              <a:rPr lang="en-US" i="1" dirty="0"/>
              <a:t> m</a:t>
            </a:r>
            <a:r>
              <a:rPr lang="x-none" i="1" dirty="0"/>
              <a:t>old, mildew, fungus, spores or other </a:t>
            </a:r>
            <a:r>
              <a:rPr lang="x-none" b="1" i="1" u="sng" dirty="0"/>
              <a:t>microorganism</a:t>
            </a:r>
            <a:r>
              <a:rPr lang="x-none" i="1" dirty="0"/>
              <a:t> of any type, nature, or description</a:t>
            </a:r>
            <a:r>
              <a:rPr lang="en-US" i="1" dirty="0"/>
              <a:t>…</a:t>
            </a:r>
            <a:r>
              <a:rPr lang="x-none" i="1" dirty="0"/>
              <a:t>.</a:t>
            </a:r>
            <a:endParaRPr lang="en-US" i="1" dirty="0"/>
          </a:p>
          <a:p>
            <a:pPr marL="0" lvl="0" indent="-114300">
              <a:buNone/>
            </a:pPr>
            <a:endParaRPr lang="en-US" i="0" dirty="0"/>
          </a:p>
          <a:p>
            <a:r>
              <a:rPr lang="en-CA" dirty="0"/>
              <a:t>There are variations of this exclusion,</a:t>
            </a:r>
            <a:r>
              <a:rPr lang="en-CA" baseline="0" dirty="0"/>
              <a:t> but in general the main i</a:t>
            </a:r>
            <a:r>
              <a:rPr lang="en-CA" dirty="0"/>
              <a:t>ssue is whether a virus is a microorganism</a:t>
            </a:r>
            <a:r>
              <a:rPr lang="en-CA" baseline="0" dirty="0"/>
              <a:t> – surprisingly, the scientific community is not entirely aligned on this</a:t>
            </a:r>
            <a:r>
              <a:rPr lang="en-CA" dirty="0"/>
              <a:t>  </a:t>
            </a:r>
          </a:p>
          <a:p>
            <a:r>
              <a:rPr lang="en-CA" i="0" dirty="0"/>
              <a:t>Most insurers</a:t>
            </a:r>
            <a:r>
              <a:rPr lang="en-CA" i="0" baseline="0" dirty="0"/>
              <a:t> in Canada have taken the position that the virus is a microorganism and that this exclusion applies</a:t>
            </a:r>
            <a:endParaRPr lang="en-US" i="0" dirty="0"/>
          </a:p>
          <a:p>
            <a:pPr marL="0" lvl="0" indent="-114300">
              <a:buNone/>
            </a:pPr>
            <a:r>
              <a:rPr lang="en-US" i="0" dirty="0"/>
              <a:t>Again, no Canadian case law on this yet.</a:t>
            </a:r>
          </a:p>
          <a:p>
            <a:pPr marL="0" lvl="0" indent="-114300">
              <a:buNone/>
            </a:pPr>
            <a:endParaRPr lang="en-US" i="0" dirty="0"/>
          </a:p>
          <a:p>
            <a:pPr marL="0" lvl="0" indent="-114300">
              <a:buNone/>
            </a:pPr>
            <a:r>
              <a:rPr lang="en-US" b="1" i="0" dirty="0"/>
              <a:t>Contamination</a:t>
            </a:r>
            <a:r>
              <a:rPr lang="en-US" b="1" i="0" baseline="0" dirty="0"/>
              <a:t> exclusion:</a:t>
            </a:r>
          </a:p>
          <a:p>
            <a:r>
              <a:rPr lang="en-CA" sz="1200" i="1" kern="1200" dirty="0">
                <a:solidFill>
                  <a:schemeClr val="tx1"/>
                </a:solidFill>
                <a:effectLst/>
                <a:latin typeface="+mn-lt"/>
                <a:ea typeface="+mn-ea"/>
                <a:cs typeface="+mn-cs"/>
              </a:rPr>
              <a:t>This Insurance does not cover any liability for:</a:t>
            </a:r>
            <a:endParaRPr lang="en-US"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CA" sz="1200" i="1" kern="1200" dirty="0">
                <a:solidFill>
                  <a:schemeClr val="tx1"/>
                </a:solidFill>
                <a:effectLst/>
                <a:latin typeface="+mn-lt"/>
                <a:ea typeface="+mn-ea"/>
                <a:cs typeface="+mn-cs"/>
              </a:rPr>
              <a:t>… </a:t>
            </a:r>
            <a:r>
              <a:rPr lang="en-CA" sz="1200" i="1" u="sng" kern="1200" dirty="0">
                <a:solidFill>
                  <a:schemeClr val="tx1"/>
                </a:solidFill>
                <a:effectLst/>
                <a:latin typeface="+mn-lt"/>
                <a:ea typeface="+mn-ea"/>
                <a:cs typeface="+mn-cs"/>
              </a:rPr>
              <a:t>loss of, damage to, or loss of use of property directly or indirectly caused by</a:t>
            </a:r>
            <a:r>
              <a:rPr lang="en-CA" sz="1200" i="1" kern="1200" dirty="0">
                <a:solidFill>
                  <a:schemeClr val="tx1"/>
                </a:solidFill>
                <a:effectLst/>
                <a:latin typeface="+mn-lt"/>
                <a:ea typeface="+mn-ea"/>
                <a:cs typeface="+mn-cs"/>
              </a:rPr>
              <a:t> seepage, </a:t>
            </a:r>
            <a:r>
              <a:rPr lang="en-CA" sz="1200" i="1" u="sng" kern="1200" dirty="0">
                <a:solidFill>
                  <a:schemeClr val="tx1"/>
                </a:solidFill>
                <a:effectLst/>
                <a:latin typeface="+mn-lt"/>
                <a:ea typeface="+mn-ea"/>
                <a:cs typeface="+mn-cs"/>
              </a:rPr>
              <a:t>pollution or contamination</a:t>
            </a:r>
            <a:r>
              <a:rPr lang="en-CA" sz="1200" i="1" kern="1200" dirty="0">
                <a:solidFill>
                  <a:schemeClr val="tx1"/>
                </a:solidFill>
                <a:effectLst/>
                <a:latin typeface="+mn-lt"/>
                <a:ea typeface="+mn-ea"/>
                <a:cs typeface="+mn-cs"/>
              </a:rPr>
              <a:t>, provided always that this paragraph 1. shall not apply to liability for … loss of or physical damage to or destruction of tangible property, or loss of use of such property damaged or destroyed, where such seepage, pollution or contamination is caused by a sudden, unintended and unexpected happening during the period of this insurance.</a:t>
            </a:r>
            <a:endParaRPr lang="en-US" sz="1200" kern="1200" dirty="0">
              <a:solidFill>
                <a:schemeClr val="tx1"/>
              </a:solidFill>
              <a:effectLst/>
              <a:latin typeface="+mn-lt"/>
              <a:ea typeface="+mn-ea"/>
              <a:cs typeface="+mn-cs"/>
            </a:endParaRPr>
          </a:p>
          <a:p>
            <a:pPr marL="0" lvl="0" indent="-114300">
              <a:buNone/>
            </a:pPr>
            <a:endParaRPr lang="en-US" i="0" baseline="0" dirty="0"/>
          </a:p>
          <a:p>
            <a:pPr marL="0" lvl="0" indent="-114300">
              <a:buNone/>
            </a:pPr>
            <a:r>
              <a:rPr lang="en-US" i="0" baseline="0" dirty="0"/>
              <a:t>Is the virus a contaminant within the meaning of these exclusions?</a:t>
            </a:r>
          </a:p>
          <a:p>
            <a:pPr marL="0" lvl="0" indent="-114300">
              <a:buNone/>
            </a:pPr>
            <a:r>
              <a:rPr lang="en-US" i="0" baseline="0" dirty="0"/>
              <a:t>Insurers in Canada have been taking mixed positions on this exclusion</a:t>
            </a:r>
          </a:p>
          <a:p>
            <a:pPr marL="0" lvl="0" indent="-114300">
              <a:buNone/>
            </a:pPr>
            <a:r>
              <a:rPr lang="en-US" i="0" baseline="0" dirty="0"/>
              <a:t>Again, no Canadian case law on this.</a:t>
            </a:r>
          </a:p>
          <a:p>
            <a:pPr marL="0" lvl="0" indent="-114300">
              <a:buNone/>
            </a:pPr>
            <a:endParaRPr lang="en-US" i="0" baseline="0" dirty="0"/>
          </a:p>
          <a:p>
            <a:pPr marL="0" lvl="0" indent="-114300">
              <a:buNone/>
            </a:pPr>
            <a:r>
              <a:rPr lang="en-US" b="1" i="0" baseline="0" dirty="0"/>
              <a:t>Avian influenza and SARS exclusion:</a:t>
            </a:r>
          </a:p>
          <a:p>
            <a:pPr fontAlgn="base"/>
            <a:r>
              <a:rPr lang="en-CA" sz="1200" kern="1200" dirty="0">
                <a:solidFill>
                  <a:schemeClr val="tx1"/>
                </a:solidFill>
                <a:effectLst/>
                <a:latin typeface="+mn-lt"/>
                <a:ea typeface="+mn-ea"/>
                <a:cs typeface="+mn-cs"/>
              </a:rPr>
              <a:t>The SARS Exclusion reads as follows:</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This Insurance does not cover any claim directly or indirectly caused by, happening through, in consequence of or contributed to by:</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(i)        Avian Influenza or any mutant variation thereof;</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(ii)       Severe Acute Respiratory Syndrome (SARS) and/or Atypical Pneumonia or any mutant variation thereof. </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This insurance also excludes any claim:</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(i)        arising from any fear or threat (whether actual or perceived) of such Avian influenza, SARS and/or Atypical Pneumonia;</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(ii)       directly or indirectly caused by, resulting from or in connection with any action taken in controlling, preventing, suppressing or in any way relating to any outbreak of such Avian influenza, SARS and/or Atypical Pneumonia.</a:t>
            </a:r>
            <a:endParaRPr lang="en-US" sz="1200" kern="1200" dirty="0">
              <a:solidFill>
                <a:schemeClr val="tx1"/>
              </a:solidFill>
              <a:effectLst/>
              <a:latin typeface="+mn-lt"/>
              <a:ea typeface="+mn-ea"/>
              <a:cs typeface="+mn-cs"/>
            </a:endParaRPr>
          </a:p>
          <a:p>
            <a:pPr fontAlgn="base"/>
            <a:r>
              <a:rPr lang="en-CA" sz="1200" i="1" kern="1200" dirty="0">
                <a:solidFill>
                  <a:schemeClr val="tx1"/>
                </a:solidFill>
                <a:effectLst/>
                <a:latin typeface="+mn-lt"/>
                <a:ea typeface="+mn-ea"/>
                <a:cs typeface="+mn-cs"/>
              </a:rPr>
              <a:t>If the underwriters allege that by reason of this exclusion, any claim is not covered by this insurance the burden of proving the contrary shall be upon the Assured.</a:t>
            </a:r>
            <a:endParaRPr lang="en-US" sz="1200" kern="1200" dirty="0">
              <a:solidFill>
                <a:schemeClr val="tx1"/>
              </a:solidFill>
              <a:effectLst/>
              <a:latin typeface="+mn-lt"/>
              <a:ea typeface="+mn-ea"/>
              <a:cs typeface="+mn-cs"/>
            </a:endParaRPr>
          </a:p>
          <a:p>
            <a:pPr marL="0" lvl="0" indent="-114300">
              <a:buNone/>
            </a:pPr>
            <a:endParaRPr lang="en-US" i="0" baseline="0" dirty="0"/>
          </a:p>
          <a:p>
            <a:pPr marL="0" lvl="0" indent="-114300">
              <a:buNone/>
            </a:pPr>
            <a:r>
              <a:rPr lang="en-CA" sz="1200" kern="1200" dirty="0">
                <a:solidFill>
                  <a:schemeClr val="tx1"/>
                </a:solidFill>
                <a:effectLst/>
                <a:latin typeface="+mn-lt"/>
                <a:ea typeface="+mn-ea"/>
                <a:cs typeface="+mn-cs"/>
              </a:rPr>
              <a:t>SARS (</a:t>
            </a:r>
            <a:r>
              <a:rPr lang="en-CA" sz="1200" b="1" kern="1200" dirty="0">
                <a:solidFill>
                  <a:schemeClr val="tx1"/>
                </a:solidFill>
                <a:effectLst/>
                <a:latin typeface="+mn-lt"/>
                <a:ea typeface="+mn-ea"/>
                <a:cs typeface="+mn-cs"/>
              </a:rPr>
              <a:t>SARS-</a:t>
            </a:r>
            <a:r>
              <a:rPr lang="en-CA" sz="1200" b="1" kern="1200" dirty="0" err="1">
                <a:solidFill>
                  <a:schemeClr val="tx1"/>
                </a:solidFill>
                <a:effectLst/>
                <a:latin typeface="+mn-lt"/>
                <a:ea typeface="+mn-ea"/>
                <a:cs typeface="+mn-cs"/>
              </a:rPr>
              <a:t>CoV</a:t>
            </a:r>
            <a:r>
              <a:rPr lang="en-CA" sz="1200" b="1" kern="1200" baseline="0" dirty="0">
                <a:solidFill>
                  <a:schemeClr val="tx1"/>
                </a:solidFill>
                <a:effectLst/>
                <a:latin typeface="+mn-lt"/>
                <a:ea typeface="+mn-ea"/>
                <a:cs typeface="+mn-cs"/>
              </a:rPr>
              <a:t> disease</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is a viral respiratory illness that was first reported in 2003 which ultimately spread to more than two dozen countries among five continents. </a:t>
            </a:r>
          </a:p>
          <a:p>
            <a:pPr marL="0" lvl="0" indent="-114300">
              <a:buNone/>
            </a:pPr>
            <a:r>
              <a:rPr lang="en-CA" sz="1200" kern="1200" dirty="0">
                <a:solidFill>
                  <a:schemeClr val="tx1"/>
                </a:solidFill>
                <a:effectLst/>
                <a:latin typeface="+mn-lt"/>
                <a:ea typeface="+mn-ea"/>
                <a:cs typeface="+mn-cs"/>
              </a:rPr>
              <a:t>Covid-19 is the name of a disease, which is caused by a virus.  The official name of the virus responsible for the disease is </a:t>
            </a:r>
            <a:r>
              <a:rPr lang="en-CA" sz="1200" i="1" u="sng" kern="1200" dirty="0">
                <a:solidFill>
                  <a:schemeClr val="tx1"/>
                </a:solidFill>
                <a:effectLst/>
                <a:latin typeface="+mn-lt"/>
                <a:ea typeface="+mn-ea"/>
                <a:cs typeface="+mn-cs"/>
              </a:rPr>
              <a:t>severe acute respiratory syndrome</a:t>
            </a:r>
            <a:r>
              <a:rPr lang="en-CA" sz="1200" i="1" kern="1200" dirty="0">
                <a:solidFill>
                  <a:schemeClr val="tx1"/>
                </a:solidFill>
                <a:effectLst/>
                <a:latin typeface="+mn-lt"/>
                <a:ea typeface="+mn-ea"/>
                <a:cs typeface="+mn-cs"/>
              </a:rPr>
              <a:t> coronavirus 2 </a:t>
            </a:r>
            <a:r>
              <a:rPr lang="en-CA" sz="1200" kern="1200" dirty="0">
                <a:solidFill>
                  <a:schemeClr val="tx1"/>
                </a:solidFill>
                <a:effectLst/>
                <a:latin typeface="+mn-lt"/>
                <a:ea typeface="+mn-ea"/>
                <a:cs typeface="+mn-cs"/>
              </a:rPr>
              <a:t>(</a:t>
            </a:r>
            <a:r>
              <a:rPr lang="en-CA" sz="1200" b="1" i="1" kern="1200" dirty="0">
                <a:solidFill>
                  <a:schemeClr val="tx1"/>
                </a:solidFill>
                <a:effectLst/>
                <a:latin typeface="+mn-lt"/>
                <a:ea typeface="+mn-ea"/>
                <a:cs typeface="+mn-cs"/>
              </a:rPr>
              <a:t>SARS-CoV-2</a:t>
            </a:r>
            <a:r>
              <a:rPr lang="en-CA" sz="1200" i="1" kern="1200" dirty="0">
                <a:solidFill>
                  <a:schemeClr val="tx1"/>
                </a:solidFill>
                <a:effectLst/>
                <a:latin typeface="+mn-lt"/>
                <a:ea typeface="+mn-ea"/>
                <a:cs typeface="+mn-cs"/>
              </a:rPr>
              <a:t>)</a:t>
            </a:r>
          </a:p>
          <a:p>
            <a:pPr marL="0" lvl="0" indent="-114300">
              <a:buNone/>
            </a:pPr>
            <a:endParaRPr lang="en-US" i="0" baseline="0" dirty="0"/>
          </a:p>
          <a:p>
            <a:pPr marL="0" lvl="0" indent="-114300">
              <a:buNone/>
            </a:pPr>
            <a:r>
              <a:rPr lang="en-US" i="0" baseline="0" dirty="0"/>
              <a:t>Issue – does this exclusion which was written before Covid-19 emerged, extend to Covid-19?  Put another way: does the </a:t>
            </a:r>
            <a:r>
              <a:rPr lang="en-CA" sz="1200" kern="1200" dirty="0">
                <a:solidFill>
                  <a:schemeClr val="tx1"/>
                </a:solidFill>
                <a:effectLst/>
                <a:latin typeface="+mn-lt"/>
                <a:ea typeface="+mn-ea"/>
                <a:cs typeface="+mn-cs"/>
              </a:rPr>
              <a:t>term “SARS” as it appears in the exclusion apply only to a specific SARS disease-the SARS-</a:t>
            </a:r>
            <a:r>
              <a:rPr lang="en-CA" sz="1200" kern="1200" dirty="0" err="1">
                <a:solidFill>
                  <a:schemeClr val="tx1"/>
                </a:solidFill>
                <a:effectLst/>
                <a:latin typeface="+mn-lt"/>
                <a:ea typeface="+mn-ea"/>
                <a:cs typeface="+mn-cs"/>
              </a:rPr>
              <a:t>CoV</a:t>
            </a:r>
            <a:r>
              <a:rPr lang="en-CA" sz="1200" kern="1200" dirty="0">
                <a:solidFill>
                  <a:schemeClr val="tx1"/>
                </a:solidFill>
                <a:effectLst/>
                <a:latin typeface="+mn-lt"/>
                <a:ea typeface="+mn-ea"/>
                <a:cs typeface="+mn-cs"/>
              </a:rPr>
              <a:t> disease- or does it apply more generically to encompass any and all severe acute respiratory syndromes caused by a coronavirus such as SARS-CoV-2 (Covid-19)?</a:t>
            </a:r>
            <a:endParaRPr lang="en-US" i="0" baseline="0" dirty="0"/>
          </a:p>
        </p:txBody>
      </p:sp>
      <p:sp>
        <p:nvSpPr>
          <p:cNvPr id="4" name="Slide Number Placeholder 3"/>
          <p:cNvSpPr>
            <a:spLocks noGrp="1"/>
          </p:cNvSpPr>
          <p:nvPr>
            <p:ph type="sldNum" sz="quarter" idx="10"/>
          </p:nvPr>
        </p:nvSpPr>
        <p:spPr/>
        <p:txBody>
          <a:bodyPr/>
          <a:lstStyle/>
          <a:p>
            <a:fld id="{AD7DBD13-7876-473C-8B80-967BA90703D9}" type="slidenum">
              <a:rPr lang="en-CA" smtClean="0"/>
              <a:t>10</a:t>
            </a:fld>
            <a:endParaRPr lang="en-CA"/>
          </a:p>
        </p:txBody>
      </p:sp>
    </p:spTree>
    <p:extLst>
      <p:ext uri="{BB962C8B-B14F-4D97-AF65-F5344CB8AC3E}">
        <p14:creationId xmlns:p14="http://schemas.microsoft.com/office/powerpoint/2010/main" val="1555422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417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439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52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7961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543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720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373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2377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6695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DBD13-7876-473C-8B80-967BA90703D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30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11</a:t>
            </a:fld>
            <a:endParaRPr lang="en-CA"/>
          </a:p>
        </p:txBody>
      </p:sp>
    </p:spTree>
    <p:extLst>
      <p:ext uri="{BB962C8B-B14F-4D97-AF65-F5344CB8AC3E}">
        <p14:creationId xmlns:p14="http://schemas.microsoft.com/office/powerpoint/2010/main" val="30620361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2893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Financial Conduct Authority, 6 of the 8 insurers (Arch, </a:t>
            </a:r>
            <a:r>
              <a:rPr lang="en-US" baseline="0" dirty="0" err="1"/>
              <a:t>Argenta</a:t>
            </a:r>
            <a:r>
              <a:rPr lang="en-US" baseline="0" dirty="0"/>
              <a:t>, MS Amlin, </a:t>
            </a:r>
            <a:r>
              <a:rPr lang="en-US" baseline="0" dirty="0" err="1"/>
              <a:t>Hiscox</a:t>
            </a:r>
            <a:r>
              <a:rPr lang="en-US" baseline="0" dirty="0"/>
              <a:t>, QBE and Royal &amp; Sun Alliance and the </a:t>
            </a:r>
            <a:r>
              <a:rPr lang="en-US" baseline="0" dirty="0" err="1"/>
              <a:t>Hiscox</a:t>
            </a:r>
            <a:r>
              <a:rPr lang="en-US" baseline="0" dirty="0"/>
              <a:t> Action Group), applied to appeal various aspects of the High Court’s judgment and declarations pursuant to the “Leapfrog” procedure  =  allows appellant to make an expedited appeal direct to Supreme Court (i.e. to leapfrog the appeal court)</a:t>
            </a:r>
          </a:p>
          <a:p>
            <a:endParaRPr lang="en-US" baseline="0" dirty="0"/>
          </a:p>
          <a:p>
            <a:r>
              <a:rPr lang="en-US" baseline="0" dirty="0"/>
              <a:t>The insurers appealed the decision in respect of notifiable disease and hybrid extensions.  The FCA appealed on the meaning of prevention of access and related terms.  Both appealed the </a:t>
            </a:r>
            <a:r>
              <a:rPr lang="en-US" baseline="0" dirty="0" err="1"/>
              <a:t>app’n</a:t>
            </a:r>
            <a:r>
              <a:rPr lang="en-US" baseline="0" dirty="0"/>
              <a:t> of the trends clause.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7DBD13-7876-473C-8B80-967BA90703D9}" type="slidenum">
              <a:rPr lang="en-CA" smtClean="0"/>
              <a:t>12</a:t>
            </a:fld>
            <a:endParaRPr lang="en-CA"/>
          </a:p>
        </p:txBody>
      </p:sp>
    </p:spTree>
    <p:extLst>
      <p:ext uri="{BB962C8B-B14F-4D97-AF65-F5344CB8AC3E}">
        <p14:creationId xmlns:p14="http://schemas.microsoft.com/office/powerpoint/2010/main" val="226698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Certified</a:t>
            </a:r>
            <a:r>
              <a:rPr lang="en-US" sz="1200" b="0" i="0" kern="1200" baseline="0" dirty="0">
                <a:solidFill>
                  <a:schemeClr val="tx1"/>
                </a:solidFill>
                <a:effectLst/>
                <a:latin typeface="+mn-lt"/>
                <a:ea typeface="+mn-ea"/>
                <a:cs typeface="+mn-cs"/>
              </a:rPr>
              <a:t> in August 2021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group includes: Co-operators General Insurance Company; </a:t>
            </a:r>
            <a:r>
              <a:rPr lang="en-US" sz="1200" b="0" i="0" kern="1200" dirty="0" err="1">
                <a:solidFill>
                  <a:schemeClr val="tx1"/>
                </a:solidFill>
                <a:effectLst/>
                <a:latin typeface="+mn-lt"/>
                <a:ea typeface="+mn-ea"/>
                <a:cs typeface="+mn-cs"/>
              </a:rPr>
              <a:t>Wynward</a:t>
            </a:r>
            <a:r>
              <a:rPr lang="en-US" sz="1200" b="0" i="0" kern="1200" dirty="0">
                <a:solidFill>
                  <a:schemeClr val="tx1"/>
                </a:solidFill>
                <a:effectLst/>
                <a:latin typeface="+mn-lt"/>
                <a:ea typeface="+mn-ea"/>
                <a:cs typeface="+mn-cs"/>
              </a:rPr>
              <a:t> Insurance Group; Continental Casualty Company; </a:t>
            </a:r>
            <a:r>
              <a:rPr lang="en-US" sz="1200" b="0" i="0" kern="1200" dirty="0" err="1">
                <a:solidFill>
                  <a:schemeClr val="tx1"/>
                </a:solidFill>
                <a:effectLst/>
                <a:latin typeface="+mn-lt"/>
                <a:ea typeface="+mn-ea"/>
                <a:cs typeface="+mn-cs"/>
              </a:rPr>
              <a:t>Certas</a:t>
            </a:r>
            <a:r>
              <a:rPr lang="en-US" sz="1200" b="0" i="0" kern="1200" dirty="0">
                <a:solidFill>
                  <a:schemeClr val="tx1"/>
                </a:solidFill>
                <a:effectLst/>
                <a:latin typeface="+mn-lt"/>
                <a:ea typeface="+mn-ea"/>
                <a:cs typeface="+mn-cs"/>
              </a:rPr>
              <a:t> Home &amp; Auto Insurance Company; Economical Mutual Insurance Company; Federated Insurance Company of Canada; Northbridge General Insurance Corporation; The </a:t>
            </a:r>
            <a:r>
              <a:rPr lang="en-US" sz="1200" b="0" i="0" kern="1200" dirty="0" err="1">
                <a:solidFill>
                  <a:schemeClr val="tx1"/>
                </a:solidFill>
                <a:effectLst/>
                <a:latin typeface="+mn-lt"/>
                <a:ea typeface="+mn-ea"/>
                <a:cs typeface="+mn-cs"/>
              </a:rPr>
              <a:t>Wawanesa</a:t>
            </a:r>
            <a:r>
              <a:rPr lang="en-US" sz="1200" b="0" i="0" kern="1200" dirty="0">
                <a:solidFill>
                  <a:schemeClr val="tx1"/>
                </a:solidFill>
                <a:effectLst/>
                <a:latin typeface="+mn-lt"/>
                <a:ea typeface="+mn-ea"/>
                <a:cs typeface="+mn-cs"/>
              </a:rPr>
              <a:t> Mutual Insurance Company; Gore Mutual Insurance Company; Intact Insurance Company; </a:t>
            </a:r>
            <a:r>
              <a:rPr lang="en-US" sz="1200" b="0" i="0" kern="1200" dirty="0" err="1">
                <a:solidFill>
                  <a:schemeClr val="tx1"/>
                </a:solidFill>
                <a:effectLst/>
                <a:latin typeface="+mn-lt"/>
                <a:ea typeface="+mn-ea"/>
                <a:cs typeface="+mn-cs"/>
              </a:rPr>
              <a:t>Novex</a:t>
            </a:r>
            <a:r>
              <a:rPr lang="en-US" sz="1200" b="0" i="0" kern="1200" dirty="0">
                <a:solidFill>
                  <a:schemeClr val="tx1"/>
                </a:solidFill>
                <a:effectLst/>
                <a:latin typeface="+mn-lt"/>
                <a:ea typeface="+mn-ea"/>
                <a:cs typeface="+mn-cs"/>
              </a:rPr>
              <a:t> Insurance Company; The Dominion Company of Canada; SGI Canada Insurance Services Ltd.; and Royal &amp; Sun Alliance Insurance Company of Canada.</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D7DBD13-7876-473C-8B80-967BA90703D9}" type="slidenum">
              <a:rPr lang="en-CA" smtClean="0"/>
              <a:t>21</a:t>
            </a:fld>
            <a:endParaRPr lang="en-CA"/>
          </a:p>
        </p:txBody>
      </p:sp>
    </p:spTree>
    <p:extLst>
      <p:ext uri="{BB962C8B-B14F-4D97-AF65-F5344CB8AC3E}">
        <p14:creationId xmlns:p14="http://schemas.microsoft.com/office/powerpoint/2010/main" val="320456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473152"/>
            <a:ext cx="6882714" cy="3000891"/>
          </a:xfrm>
          <a:prstGeom prst="rect">
            <a:avLst/>
          </a:prstGeom>
        </p:spPr>
      </p:pic>
      <p:sp>
        <p:nvSpPr>
          <p:cNvPr id="2" name="Title 1"/>
          <p:cNvSpPr>
            <a:spLocks noGrp="1"/>
          </p:cNvSpPr>
          <p:nvPr>
            <p:ph type="ctrTitle" hasCustomPrompt="1"/>
          </p:nvPr>
        </p:nvSpPr>
        <p:spPr>
          <a:xfrm>
            <a:off x="899592" y="1484784"/>
            <a:ext cx="7772400" cy="1470025"/>
          </a:xfrm>
        </p:spPr>
        <p:txBody>
          <a:bodyPr/>
          <a:lstStyle>
            <a:lvl1pPr algn="ctr">
              <a:defRPr baseline="0">
                <a:latin typeface="Book Antiqua" pitchFamily="18" charset="0"/>
              </a:defRPr>
            </a:lvl1pPr>
          </a:lstStyle>
          <a:p>
            <a:r>
              <a:rPr lang="en-US" dirty="0" err="1"/>
              <a:t>Powerpoint</a:t>
            </a:r>
            <a:r>
              <a:rPr lang="en-US" dirty="0"/>
              <a:t> Presentation</a:t>
            </a:r>
            <a:endParaRPr lang="en-CA" dirty="0"/>
          </a:p>
        </p:txBody>
      </p:sp>
      <p:sp>
        <p:nvSpPr>
          <p:cNvPr id="3" name="Subtitle 2"/>
          <p:cNvSpPr>
            <a:spLocks noGrp="1"/>
          </p:cNvSpPr>
          <p:nvPr>
            <p:ph type="subTitle" idx="1" hasCustomPrompt="1"/>
          </p:nvPr>
        </p:nvSpPr>
        <p:spPr>
          <a:xfrm>
            <a:off x="2267744" y="3501008"/>
            <a:ext cx="6400800" cy="1752600"/>
          </a:xfrm>
        </p:spPr>
        <p:txBody>
          <a:bodyPr/>
          <a:lstStyle>
            <a:lvl1pPr marL="0" indent="0" algn="r">
              <a:buNone/>
              <a:defRPr baseline="0">
                <a:solidFill>
                  <a:schemeClr val="tx1">
                    <a:tint val="75000"/>
                  </a:schemeClr>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
        <p:nvSpPr>
          <p:cNvPr id="8" name="TextBox 7"/>
          <p:cNvSpPr txBox="1"/>
          <p:nvPr userDrawn="1"/>
        </p:nvSpPr>
        <p:spPr>
          <a:xfrm>
            <a:off x="-2" y="5691766"/>
            <a:ext cx="7414050" cy="843821"/>
          </a:xfrm>
          <a:prstGeom prst="rect">
            <a:avLst/>
          </a:prstGeom>
          <a:solidFill>
            <a:srgbClr val="266196">
              <a:alpha val="94902"/>
            </a:srgbClr>
          </a:solidFill>
          <a:ln>
            <a:solidFill>
              <a:srgbClr val="000000">
                <a:alpha val="0"/>
              </a:srgbClr>
            </a:solidFill>
          </a:ln>
        </p:spPr>
        <p:txBody>
          <a:bodyPr wrap="square" rtlCol="0" anchor="t">
            <a:spAutoFit/>
          </a:bodyPr>
          <a:lstStyle/>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r>
              <a:rPr lang="en-US" sz="1700" b="1" i="1" baseline="0" dirty="0">
                <a:solidFill>
                  <a:schemeClr val="bg1"/>
                </a:solidFill>
                <a:latin typeface="Lucida Bright" panose="02040602050505020304" pitchFamily="18" charset="0"/>
              </a:rPr>
              <a:t>Canada’s Specialty Insurance Firm </a:t>
            </a:r>
          </a:p>
          <a:p>
            <a:pPr algn="ctr"/>
            <a:endParaRPr lang="en-US" sz="1400" b="0" baseline="0" dirty="0">
              <a:solidFill>
                <a:schemeClr val="bg1"/>
              </a:solidFill>
              <a:latin typeface="Book Antiqua" panose="02040602050305030304" pitchFamily="18" charset="0"/>
            </a:endParaRPr>
          </a:p>
          <a:p>
            <a:pPr algn="ctr"/>
            <a:r>
              <a:rPr lang="en-US" sz="1400" b="1" baseline="0" dirty="0">
                <a:solidFill>
                  <a:schemeClr val="bg1"/>
                </a:solidFill>
                <a:latin typeface="Book Antiqua" panose="02040602050305030304" pitchFamily="18" charset="0"/>
              </a:rPr>
              <a:t>VANCOUVER     KELOWNA    CALGARY      TORONTO     WWW.DOLDEN.COM</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8598" y="5691766"/>
            <a:ext cx="978230" cy="826709"/>
          </a:xfrm>
          <a:prstGeom prst="rect">
            <a:avLst/>
          </a:prstGeom>
        </p:spPr>
      </p:pic>
      <p:sp>
        <p:nvSpPr>
          <p:cNvPr id="10" name="Rectangle 9"/>
          <p:cNvSpPr/>
          <p:nvPr userDrawn="1"/>
        </p:nvSpPr>
        <p:spPr>
          <a:xfrm>
            <a:off x="8493735" y="5691766"/>
            <a:ext cx="650265" cy="822960"/>
          </a:xfrm>
          <a:prstGeom prst="rect">
            <a:avLst/>
          </a:prstGeom>
          <a:solidFill>
            <a:srgbClr val="266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162285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788505"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41803"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3217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473152"/>
            <a:ext cx="6882714" cy="3000891"/>
          </a:xfrm>
          <a:prstGeom prst="rect">
            <a:avLst/>
          </a:prstGeom>
        </p:spPr>
      </p:pic>
      <p:sp>
        <p:nvSpPr>
          <p:cNvPr id="2" name="Title 1"/>
          <p:cNvSpPr>
            <a:spLocks noGrp="1"/>
          </p:cNvSpPr>
          <p:nvPr>
            <p:ph type="ctrTitle" hasCustomPrompt="1"/>
          </p:nvPr>
        </p:nvSpPr>
        <p:spPr>
          <a:xfrm>
            <a:off x="899592" y="1484784"/>
            <a:ext cx="7772400" cy="1470025"/>
          </a:xfrm>
        </p:spPr>
        <p:txBody>
          <a:bodyPr/>
          <a:lstStyle>
            <a:lvl1pPr algn="ctr">
              <a:defRPr baseline="0">
                <a:latin typeface="Book Antiqua" pitchFamily="18" charset="0"/>
              </a:defRPr>
            </a:lvl1pPr>
          </a:lstStyle>
          <a:p>
            <a:r>
              <a:rPr lang="en-US" dirty="0" err="1"/>
              <a:t>Powerpoint</a:t>
            </a:r>
            <a:r>
              <a:rPr lang="en-US" dirty="0"/>
              <a:t> Presentation</a:t>
            </a:r>
            <a:endParaRPr lang="en-CA" dirty="0"/>
          </a:p>
        </p:txBody>
      </p:sp>
      <p:sp>
        <p:nvSpPr>
          <p:cNvPr id="3" name="Subtitle 2"/>
          <p:cNvSpPr>
            <a:spLocks noGrp="1"/>
          </p:cNvSpPr>
          <p:nvPr>
            <p:ph type="subTitle" idx="1" hasCustomPrompt="1"/>
          </p:nvPr>
        </p:nvSpPr>
        <p:spPr>
          <a:xfrm>
            <a:off x="2267744" y="3501008"/>
            <a:ext cx="6400800" cy="1752600"/>
          </a:xfrm>
        </p:spPr>
        <p:txBody>
          <a:bodyPr/>
          <a:lstStyle>
            <a:lvl1pPr marL="0" indent="0" algn="r">
              <a:buNone/>
              <a:defRPr baseline="0">
                <a:solidFill>
                  <a:schemeClr val="tx1">
                    <a:tint val="75000"/>
                  </a:schemeClr>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
        <p:nvSpPr>
          <p:cNvPr id="8" name="TextBox 7"/>
          <p:cNvSpPr txBox="1"/>
          <p:nvPr userDrawn="1"/>
        </p:nvSpPr>
        <p:spPr>
          <a:xfrm>
            <a:off x="-2" y="5691766"/>
            <a:ext cx="7414050" cy="843821"/>
          </a:xfrm>
          <a:prstGeom prst="rect">
            <a:avLst/>
          </a:prstGeom>
          <a:solidFill>
            <a:srgbClr val="266196">
              <a:alpha val="94902"/>
            </a:srgbClr>
          </a:solidFill>
          <a:ln>
            <a:solidFill>
              <a:srgbClr val="000000">
                <a:alpha val="0"/>
              </a:srgbClr>
            </a:solidFill>
          </a:ln>
        </p:spPr>
        <p:txBody>
          <a:bodyPr wrap="square" rtlCol="0" anchor="t">
            <a:spAutoFit/>
          </a:bodyPr>
          <a:lstStyle/>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r>
              <a:rPr lang="en-US" sz="1700" b="1" i="1" baseline="0" dirty="0">
                <a:solidFill>
                  <a:schemeClr val="bg1"/>
                </a:solidFill>
                <a:latin typeface="Lucida Bright" panose="02040602050505020304" pitchFamily="18" charset="0"/>
              </a:rPr>
              <a:t>Canada’s Specialty Insurance Firm </a:t>
            </a:r>
          </a:p>
          <a:p>
            <a:pPr algn="ctr"/>
            <a:endParaRPr lang="en-US" sz="1400" b="0" baseline="0" dirty="0">
              <a:solidFill>
                <a:schemeClr val="bg1"/>
              </a:solidFill>
              <a:latin typeface="Book Antiqua" panose="02040602050305030304" pitchFamily="18" charset="0"/>
            </a:endParaRPr>
          </a:p>
          <a:p>
            <a:pPr algn="ctr"/>
            <a:r>
              <a:rPr lang="en-US" sz="1400" b="1" baseline="0" dirty="0">
                <a:solidFill>
                  <a:schemeClr val="bg1"/>
                </a:solidFill>
                <a:latin typeface="Book Antiqua" panose="02040602050305030304" pitchFamily="18" charset="0"/>
              </a:rPr>
              <a:t>VANCOUVER     KELOWNA    CALGARY      TORONTO     WWW.DOLDEN.COM</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8598" y="5691766"/>
            <a:ext cx="978230" cy="826709"/>
          </a:xfrm>
          <a:prstGeom prst="rect">
            <a:avLst/>
          </a:prstGeom>
        </p:spPr>
      </p:pic>
      <p:sp>
        <p:nvSpPr>
          <p:cNvPr id="10" name="Rectangle 9"/>
          <p:cNvSpPr/>
          <p:nvPr userDrawn="1"/>
        </p:nvSpPr>
        <p:spPr>
          <a:xfrm>
            <a:off x="8493735" y="5691766"/>
            <a:ext cx="650265" cy="822960"/>
          </a:xfrm>
          <a:prstGeom prst="rect">
            <a:avLst/>
          </a:prstGeom>
          <a:solidFill>
            <a:srgbClr val="266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162285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788505"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41803"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3217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64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848872" cy="1143000"/>
          </a:xfrm>
        </p:spPr>
        <p:txBody>
          <a:bodyPr/>
          <a:lstStyle>
            <a:lvl1pPr>
              <a:defRPr>
                <a:latin typeface="Book Antiqua" pitchFamily="18" charset="0"/>
              </a:defRPr>
            </a:lvl1pPr>
          </a:lstStyle>
          <a:p>
            <a:r>
              <a:rPr lang="en-US" dirty="0"/>
              <a:t>Click to edit Master title style</a:t>
            </a:r>
            <a:endParaRPr lang="en-CA" dirty="0"/>
          </a:p>
        </p:txBody>
      </p:sp>
      <p:sp>
        <p:nvSpPr>
          <p:cNvPr id="3" name="Content Placeholder 2"/>
          <p:cNvSpPr>
            <a:spLocks noGrp="1"/>
          </p:cNvSpPr>
          <p:nvPr>
            <p:ph idx="1"/>
          </p:nvPr>
        </p:nvSpPr>
        <p:spPr>
          <a:xfrm>
            <a:off x="755576" y="1628801"/>
            <a:ext cx="7869560" cy="4032448"/>
          </a:xfrm>
        </p:spPr>
        <p:txBody>
          <a:bodyPr/>
          <a:lstStyle>
            <a:lvl1pPr>
              <a:defRPr>
                <a:latin typeface="Book Antiqua" pitchFamily="18" charset="0"/>
              </a:defRPr>
            </a:lvl1pPr>
            <a:lvl2pPr>
              <a:defRPr>
                <a:latin typeface="Book Antiqua" pitchFamily="18" charset="0"/>
              </a:defRPr>
            </a:lvl2pPr>
            <a:lvl3pPr>
              <a:defRPr>
                <a:latin typeface="Book Antiqua" pitchFamily="18" charset="0"/>
              </a:defRPr>
            </a:lvl3pPr>
            <a:lvl4pPr>
              <a:defRPr>
                <a:latin typeface="Book Antiqua" pitchFamily="18" charset="0"/>
              </a:defRPr>
            </a:lvl4pPr>
            <a:lvl5pPr>
              <a:defRPr>
                <a:latin typeface="Book Antiqua"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61CAEC-6F56-4A06-824A-B93D411FAAB9}" type="slidenum">
              <a:rPr lang="en-CA" smtClean="0"/>
              <a:pPr/>
              <a:t>‹#›</a:t>
            </a:fld>
            <a:endParaRPr lang="en-CA"/>
          </a:p>
        </p:txBody>
      </p:sp>
      <p:cxnSp>
        <p:nvCxnSpPr>
          <p:cNvPr id="11" name="Straight Connector 10"/>
          <p:cNvCxnSpPr/>
          <p:nvPr userDrawn="1"/>
        </p:nvCxnSpPr>
        <p:spPr>
          <a:xfrm>
            <a:off x="1622851"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788505"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41803"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132171"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 y="5691766"/>
            <a:ext cx="7414050" cy="843821"/>
          </a:xfrm>
          <a:prstGeom prst="rect">
            <a:avLst/>
          </a:prstGeom>
          <a:solidFill>
            <a:srgbClr val="266196">
              <a:alpha val="94902"/>
            </a:srgbClr>
          </a:solidFill>
          <a:ln>
            <a:solidFill>
              <a:srgbClr val="000000">
                <a:alpha val="0"/>
              </a:srgbClr>
            </a:solidFill>
          </a:ln>
        </p:spPr>
        <p:txBody>
          <a:bodyPr wrap="square" rtlCol="0" anchor="t">
            <a:spAutoFit/>
          </a:bodyPr>
          <a:lstStyle/>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r>
              <a:rPr lang="en-US" sz="1700" b="1" i="1" baseline="0" dirty="0">
                <a:solidFill>
                  <a:schemeClr val="bg1"/>
                </a:solidFill>
                <a:latin typeface="Lucida Bright" panose="02040602050505020304" pitchFamily="18" charset="0"/>
              </a:rPr>
              <a:t>Canada’s Specialty Insurance Firm </a:t>
            </a:r>
          </a:p>
          <a:p>
            <a:pPr algn="ctr"/>
            <a:endParaRPr lang="en-US" sz="1400" b="0" baseline="0" dirty="0">
              <a:solidFill>
                <a:schemeClr val="bg1"/>
              </a:solidFill>
              <a:latin typeface="Book Antiqua" panose="02040602050305030304" pitchFamily="18" charset="0"/>
            </a:endParaRPr>
          </a:p>
          <a:p>
            <a:pPr algn="ctr"/>
            <a:r>
              <a:rPr lang="en-US" sz="1400" b="1" baseline="0" dirty="0">
                <a:solidFill>
                  <a:schemeClr val="bg1"/>
                </a:solidFill>
                <a:latin typeface="Book Antiqua" panose="02040602050305030304" pitchFamily="18" charset="0"/>
              </a:rPr>
              <a:t>VANCOUVER     KELOWNA    CALGARY      TORONTO     WWW.DOLDEN.COM</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8598" y="5691766"/>
            <a:ext cx="978230" cy="826709"/>
          </a:xfrm>
          <a:prstGeom prst="rect">
            <a:avLst/>
          </a:prstGeom>
        </p:spPr>
      </p:pic>
      <p:sp>
        <p:nvSpPr>
          <p:cNvPr id="18" name="Rectangle 17"/>
          <p:cNvSpPr/>
          <p:nvPr userDrawn="1"/>
        </p:nvSpPr>
        <p:spPr>
          <a:xfrm>
            <a:off x="8493735" y="5691766"/>
            <a:ext cx="650265" cy="822960"/>
          </a:xfrm>
          <a:prstGeom prst="rect">
            <a:avLst/>
          </a:prstGeom>
          <a:solidFill>
            <a:srgbClr val="266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62285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788505"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941803"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13217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77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236168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413920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61757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322088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172684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249035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848872" cy="1143000"/>
          </a:xfrm>
        </p:spPr>
        <p:txBody>
          <a:bodyPr/>
          <a:lstStyle>
            <a:lvl1pPr>
              <a:defRPr>
                <a:latin typeface="Book Antiqua" pitchFamily="18" charset="0"/>
              </a:defRPr>
            </a:lvl1pPr>
          </a:lstStyle>
          <a:p>
            <a:r>
              <a:rPr lang="en-US" dirty="0"/>
              <a:t>Click to edit Master title style</a:t>
            </a:r>
            <a:endParaRPr lang="en-CA" dirty="0"/>
          </a:p>
        </p:txBody>
      </p:sp>
      <p:sp>
        <p:nvSpPr>
          <p:cNvPr id="3" name="Content Placeholder 2"/>
          <p:cNvSpPr>
            <a:spLocks noGrp="1"/>
          </p:cNvSpPr>
          <p:nvPr>
            <p:ph idx="1"/>
          </p:nvPr>
        </p:nvSpPr>
        <p:spPr>
          <a:xfrm>
            <a:off x="755576" y="1628801"/>
            <a:ext cx="7869560" cy="4032448"/>
          </a:xfrm>
        </p:spPr>
        <p:txBody>
          <a:bodyPr/>
          <a:lstStyle>
            <a:lvl1pPr>
              <a:defRPr>
                <a:latin typeface="Book Antiqua" pitchFamily="18" charset="0"/>
              </a:defRPr>
            </a:lvl1pPr>
            <a:lvl2pPr>
              <a:defRPr>
                <a:latin typeface="Book Antiqua" pitchFamily="18" charset="0"/>
              </a:defRPr>
            </a:lvl2pPr>
            <a:lvl3pPr>
              <a:defRPr>
                <a:latin typeface="Book Antiqua" pitchFamily="18" charset="0"/>
              </a:defRPr>
            </a:lvl3pPr>
            <a:lvl4pPr>
              <a:defRPr>
                <a:latin typeface="Book Antiqua" pitchFamily="18" charset="0"/>
              </a:defRPr>
            </a:lvl4pPr>
            <a:lvl5pPr>
              <a:defRPr>
                <a:latin typeface="Book Antiqua"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61CAEC-6F56-4A06-824A-B93D411FAAB9}" type="slidenum">
              <a:rPr lang="en-CA" smtClean="0"/>
              <a:pPr/>
              <a:t>‹#›</a:t>
            </a:fld>
            <a:endParaRPr lang="en-CA"/>
          </a:p>
        </p:txBody>
      </p:sp>
      <p:cxnSp>
        <p:nvCxnSpPr>
          <p:cNvPr id="11" name="Straight Connector 10"/>
          <p:cNvCxnSpPr/>
          <p:nvPr userDrawn="1"/>
        </p:nvCxnSpPr>
        <p:spPr>
          <a:xfrm>
            <a:off x="1622851"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788505"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41803"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132171" y="6165304"/>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 y="5691766"/>
            <a:ext cx="7414050" cy="843821"/>
          </a:xfrm>
          <a:prstGeom prst="rect">
            <a:avLst/>
          </a:prstGeom>
          <a:solidFill>
            <a:srgbClr val="266196">
              <a:alpha val="94902"/>
            </a:srgbClr>
          </a:solidFill>
          <a:ln>
            <a:solidFill>
              <a:srgbClr val="000000">
                <a:alpha val="0"/>
              </a:srgbClr>
            </a:solidFill>
          </a:ln>
        </p:spPr>
        <p:txBody>
          <a:bodyPr wrap="square" rtlCol="0" anchor="t">
            <a:spAutoFit/>
          </a:bodyPr>
          <a:lstStyle/>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endParaRPr lang="en-US" sz="1700" b="1" i="1" baseline="0" dirty="0">
              <a:solidFill>
                <a:schemeClr val="bg1"/>
              </a:solidFill>
              <a:latin typeface="Lucida Bright" panose="02040602050505020304" pitchFamily="18" charset="0"/>
            </a:endParaRPr>
          </a:p>
          <a:p>
            <a:pPr algn="ctr">
              <a:lnSpc>
                <a:spcPts val="500"/>
              </a:lnSpc>
            </a:pPr>
            <a:r>
              <a:rPr lang="en-US" sz="1700" b="1" i="1" baseline="0" dirty="0">
                <a:solidFill>
                  <a:schemeClr val="bg1"/>
                </a:solidFill>
                <a:latin typeface="Lucida Bright" panose="02040602050505020304" pitchFamily="18" charset="0"/>
              </a:rPr>
              <a:t>Canada’s Specialty Insurance Firm </a:t>
            </a:r>
          </a:p>
          <a:p>
            <a:pPr algn="ctr"/>
            <a:endParaRPr lang="en-US" sz="1400" b="0" baseline="0" dirty="0">
              <a:solidFill>
                <a:schemeClr val="bg1"/>
              </a:solidFill>
              <a:latin typeface="Book Antiqua" panose="02040602050305030304" pitchFamily="18" charset="0"/>
            </a:endParaRPr>
          </a:p>
          <a:p>
            <a:pPr algn="ctr"/>
            <a:r>
              <a:rPr lang="en-US" sz="1400" b="1" baseline="0" dirty="0">
                <a:solidFill>
                  <a:schemeClr val="bg1"/>
                </a:solidFill>
                <a:latin typeface="Book Antiqua" panose="02040602050305030304" pitchFamily="18" charset="0"/>
              </a:rPr>
              <a:t>VANCOUVER     KELOWNA    CALGARY      TORONTO     WWW.DOLDEN.COM</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8598" y="5691766"/>
            <a:ext cx="978230" cy="826709"/>
          </a:xfrm>
          <a:prstGeom prst="rect">
            <a:avLst/>
          </a:prstGeom>
        </p:spPr>
      </p:pic>
      <p:sp>
        <p:nvSpPr>
          <p:cNvPr id="18" name="Rectangle 17"/>
          <p:cNvSpPr/>
          <p:nvPr userDrawn="1"/>
        </p:nvSpPr>
        <p:spPr>
          <a:xfrm>
            <a:off x="8493735" y="5691766"/>
            <a:ext cx="650265" cy="822960"/>
          </a:xfrm>
          <a:prstGeom prst="rect">
            <a:avLst/>
          </a:prstGeom>
          <a:solidFill>
            <a:srgbClr val="266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62285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788505"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941803"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132171" y="6237312"/>
            <a:ext cx="0" cy="252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360990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3635767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extLst>
      <p:ext uri="{BB962C8B-B14F-4D97-AF65-F5344CB8AC3E}">
        <p14:creationId xmlns:p14="http://schemas.microsoft.com/office/powerpoint/2010/main" val="256983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61CAEC-6F56-4A06-824A-B93D411FAAB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1CAEC-6F56-4A06-824A-B93D411FAAB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1CAEC-6F56-4A06-824A-B93D411FAAB9}" type="slidenum">
              <a:rPr lang="en-CA" smtClean="0"/>
              <a:pPr/>
              <a:t>‹#›</a:t>
            </a:fld>
            <a:endParaRPr lang="en-CA"/>
          </a:p>
        </p:txBody>
      </p:sp>
    </p:spTree>
    <p:extLst>
      <p:ext uri="{BB962C8B-B14F-4D97-AF65-F5344CB8AC3E}">
        <p14:creationId xmlns:p14="http://schemas.microsoft.com/office/powerpoint/2010/main" val="541446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11">
            <a:extLst>
              <a:ext uri="{FF2B5EF4-FFF2-40B4-BE49-F238E27FC236}">
                <a16:creationId xmlns:a16="http://schemas.microsoft.com/office/drawing/2014/main" id="{73AAE55E-6271-4D23-A237-1DF0E7F1914E}"/>
              </a:ext>
            </a:extLst>
          </p:cNvPr>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899592" y="2708919"/>
            <a:ext cx="7470830" cy="456959"/>
          </a:xfrm>
          <a:prstGeom prst="rect">
            <a:avLst/>
          </a:prstGeom>
        </p:spPr>
        <p:txBody>
          <a:bodyPr>
            <a:normAutofit fontScale="90000"/>
          </a:bodyPr>
          <a:lstStyle>
            <a:lvl1pPr>
              <a:defRPr sz="3900" b="1">
                <a:solidFill>
                  <a:srgbClr val="005D8F"/>
                </a:solidFill>
              </a:defRPr>
            </a:lvl1pPr>
          </a:lstStyle>
          <a:p>
            <a:pPr>
              <a:spcBef>
                <a:spcPts val="300"/>
              </a:spcBef>
              <a:spcAft>
                <a:spcPts val="600"/>
              </a:spcAft>
            </a:pPr>
            <a:br>
              <a:rPr lang="en-US" sz="4000" dirty="0">
                <a:solidFill>
                  <a:schemeClr val="tx2"/>
                </a:solidFill>
              </a:rPr>
            </a:br>
            <a:r>
              <a:rPr lang="en-US" sz="5300" dirty="0">
                <a:solidFill>
                  <a:schemeClr val="tx2"/>
                </a:solidFill>
              </a:rPr>
              <a:t>2021 Insurance Seminar: </a:t>
            </a:r>
            <a:br>
              <a:rPr lang="en-US" sz="3600" dirty="0">
                <a:solidFill>
                  <a:schemeClr val="tx2"/>
                </a:solidFill>
              </a:rPr>
            </a:br>
            <a:r>
              <a:rPr lang="en-US" sz="4400" dirty="0">
                <a:solidFill>
                  <a:schemeClr val="tx2"/>
                </a:solidFill>
              </a:rPr>
              <a:t>A Year in Reflection</a:t>
            </a:r>
          </a:p>
        </p:txBody>
      </p:sp>
      <p:sp>
        <p:nvSpPr>
          <p:cNvPr id="2" name="Slide Number Placeholder 1">
            <a:extLst>
              <a:ext uri="{FF2B5EF4-FFF2-40B4-BE49-F238E27FC236}">
                <a16:creationId xmlns:a16="http://schemas.microsoft.com/office/drawing/2014/main" id="{9CAC3872-261A-4499-B2E5-87730B22A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63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Virus/contamination exclusions </a:t>
            </a:r>
          </a:p>
        </p:txBody>
      </p:sp>
      <p:sp>
        <p:nvSpPr>
          <p:cNvPr id="3" name="Content Placeholder 2"/>
          <p:cNvSpPr>
            <a:spLocks noGrp="1"/>
          </p:cNvSpPr>
          <p:nvPr>
            <p:ph idx="1"/>
          </p:nvPr>
        </p:nvSpPr>
        <p:spPr/>
        <p:txBody>
          <a:bodyPr>
            <a:normAutofit/>
          </a:bodyPr>
          <a:lstStyle/>
          <a:p>
            <a:r>
              <a:rPr lang="en-US" dirty="0"/>
              <a:t>Does SARS-CoV-2 fit within:</a:t>
            </a:r>
          </a:p>
          <a:p>
            <a:pPr marL="0" indent="0">
              <a:buNone/>
            </a:pPr>
            <a:endParaRPr lang="en-US" dirty="0"/>
          </a:p>
          <a:p>
            <a:pPr lvl="1"/>
            <a:r>
              <a:rPr lang="en-US" dirty="0"/>
              <a:t>The absolute microorganism exclusion?</a:t>
            </a:r>
          </a:p>
          <a:p>
            <a:pPr lvl="1"/>
            <a:r>
              <a:rPr lang="en-US" dirty="0"/>
              <a:t>The so-called “contamination exclusions”?</a:t>
            </a:r>
          </a:p>
          <a:p>
            <a:pPr lvl="1"/>
            <a:r>
              <a:rPr lang="en-US" dirty="0"/>
              <a:t>The Avian influenza and SARS exclusion?</a:t>
            </a:r>
          </a:p>
        </p:txBody>
      </p:sp>
      <p:sp>
        <p:nvSpPr>
          <p:cNvPr id="4" name="Slide Number Placeholder 3"/>
          <p:cNvSpPr>
            <a:spLocks noGrp="1"/>
          </p:cNvSpPr>
          <p:nvPr>
            <p:ph type="sldNum" sz="quarter" idx="12"/>
          </p:nvPr>
        </p:nvSpPr>
        <p:spPr/>
        <p:txBody>
          <a:bodyPr/>
          <a:lstStyle/>
          <a:p>
            <a:fld id="{0361CAEC-6F56-4A06-824A-B93D411FAAB9}" type="slidenum">
              <a:rPr lang="en-CA" smtClean="0"/>
              <a:pPr/>
              <a:t>10</a:t>
            </a:fld>
            <a:endParaRPr lang="en-CA"/>
          </a:p>
        </p:txBody>
      </p:sp>
    </p:spTree>
    <p:extLst>
      <p:ext uri="{BB962C8B-B14F-4D97-AF65-F5344CB8AC3E}">
        <p14:creationId xmlns:p14="http://schemas.microsoft.com/office/powerpoint/2010/main" val="256777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719-0572-4838-8D35-4DDEE557FD60}"/>
              </a:ext>
            </a:extLst>
          </p:cNvPr>
          <p:cNvSpPr>
            <a:spLocks noGrp="1"/>
          </p:cNvSpPr>
          <p:nvPr>
            <p:ph type="title"/>
          </p:nvPr>
        </p:nvSpPr>
        <p:spPr/>
        <p:txBody>
          <a:bodyPr>
            <a:noAutofit/>
          </a:bodyPr>
          <a:lstStyle/>
          <a:p>
            <a:r>
              <a:rPr lang="fr-FR" sz="2700" b="1" dirty="0" err="1">
                <a:solidFill>
                  <a:srgbClr val="0070C0"/>
                </a:solidFill>
              </a:rPr>
              <a:t>Illusory</a:t>
            </a:r>
            <a:r>
              <a:rPr lang="fr-FR" sz="2700" b="1" dirty="0">
                <a:solidFill>
                  <a:srgbClr val="0070C0"/>
                </a:solidFill>
              </a:rPr>
              <a:t> Exclusions? </a:t>
            </a:r>
            <a:r>
              <a:rPr lang="fr-FR" sz="2700" b="1" i="1" dirty="0" err="1">
                <a:solidFill>
                  <a:srgbClr val="0070C0"/>
                </a:solidFill>
              </a:rPr>
              <a:t>Terratech</a:t>
            </a:r>
            <a:r>
              <a:rPr lang="fr-FR" sz="2700" b="1" i="1" dirty="0">
                <a:solidFill>
                  <a:srgbClr val="0070C0"/>
                </a:solidFill>
              </a:rPr>
              <a:t> </a:t>
            </a:r>
            <a:r>
              <a:rPr lang="fr-FR" sz="2700" b="1" i="1" dirty="0" err="1">
                <a:solidFill>
                  <a:srgbClr val="0070C0"/>
                </a:solidFill>
              </a:rPr>
              <a:t>inc.</a:t>
            </a:r>
            <a:r>
              <a:rPr lang="fr-FR" sz="2700" b="1" i="1" dirty="0">
                <a:solidFill>
                  <a:srgbClr val="0070C0"/>
                </a:solidFill>
              </a:rPr>
              <a:t> et SNC-Lavalin Environnement </a:t>
            </a:r>
            <a:r>
              <a:rPr lang="fr-FR" sz="2700" b="1" i="1" dirty="0" err="1">
                <a:solidFill>
                  <a:srgbClr val="0070C0"/>
                </a:solidFill>
              </a:rPr>
              <a:t>inc.</a:t>
            </a:r>
            <a:r>
              <a:rPr lang="fr-FR" sz="2700" b="1" i="1" dirty="0">
                <a:solidFill>
                  <a:srgbClr val="0070C0"/>
                </a:solidFill>
              </a:rPr>
              <a:t> v. </a:t>
            </a:r>
            <a:r>
              <a:rPr lang="fr-FR" sz="2700" b="1" i="1" dirty="0" err="1">
                <a:solidFill>
                  <a:srgbClr val="0070C0"/>
                </a:solidFill>
              </a:rPr>
              <a:t>Deguise</a:t>
            </a:r>
            <a:r>
              <a:rPr lang="fr-FR" sz="2700" b="1" i="1" dirty="0">
                <a:solidFill>
                  <a:srgbClr val="0070C0"/>
                </a:solidFill>
              </a:rPr>
              <a:t> </a:t>
            </a:r>
            <a:r>
              <a:rPr lang="fr-FR" sz="2700" b="1" dirty="0">
                <a:solidFill>
                  <a:srgbClr val="0070C0"/>
                </a:solidFill>
              </a:rPr>
              <a:t>(QCCA)</a:t>
            </a:r>
            <a:endParaRPr lang="en-US" sz="2700" dirty="0">
              <a:solidFill>
                <a:srgbClr val="0070C0"/>
              </a:solidFill>
            </a:endParaRPr>
          </a:p>
        </p:txBody>
      </p:sp>
      <p:sp>
        <p:nvSpPr>
          <p:cNvPr id="3" name="Content Placeholder 2">
            <a:extLst>
              <a:ext uri="{FF2B5EF4-FFF2-40B4-BE49-F238E27FC236}">
                <a16:creationId xmlns:a16="http://schemas.microsoft.com/office/drawing/2014/main" id="{3E6B647E-4B58-486A-8D71-BFBA570BA5AB}"/>
              </a:ext>
            </a:extLst>
          </p:cNvPr>
          <p:cNvSpPr>
            <a:spLocks noGrp="1"/>
          </p:cNvSpPr>
          <p:nvPr>
            <p:ph idx="1"/>
          </p:nvPr>
        </p:nvSpPr>
        <p:spPr/>
        <p:txBody>
          <a:bodyPr>
            <a:normAutofit fontScale="47500" lnSpcReduction="20000"/>
          </a:bodyPr>
          <a:lstStyle/>
          <a:p>
            <a:pPr>
              <a:spcAft>
                <a:spcPts val="600"/>
              </a:spcAft>
              <a:buClr>
                <a:schemeClr val="accent1"/>
              </a:buClr>
              <a:buFont typeface="Wingdings" panose="05000000000000000000" pitchFamily="2" charset="2"/>
              <a:buChar char="Ø"/>
            </a:pPr>
            <a:r>
              <a:rPr lang="en-US" sz="3400" dirty="0"/>
              <a:t>Pyrrhotite is an iron sulfide that causers oxidation in concrete.  Foundations contained too much, resulting in swelling and deterioration.</a:t>
            </a:r>
          </a:p>
          <a:p>
            <a:pPr>
              <a:spcAft>
                <a:spcPts val="600"/>
              </a:spcAft>
              <a:buClr>
                <a:schemeClr val="accent1"/>
              </a:buClr>
              <a:buFont typeface="Wingdings" panose="05000000000000000000" pitchFamily="2" charset="2"/>
              <a:buChar char="Ø"/>
            </a:pPr>
            <a:r>
              <a:rPr lang="en-US" sz="3400" dirty="0"/>
              <a:t>880 lawsuits involving various building foundations</a:t>
            </a:r>
          </a:p>
          <a:p>
            <a:pPr>
              <a:spcAft>
                <a:spcPts val="600"/>
              </a:spcAft>
              <a:buClr>
                <a:schemeClr val="accent1"/>
              </a:buClr>
              <a:buFont typeface="Wingdings" panose="05000000000000000000" pitchFamily="2" charset="2"/>
              <a:buChar char="Ø"/>
            </a:pPr>
            <a:r>
              <a:rPr lang="en-US" sz="3400" dirty="0"/>
              <a:t>Damage found to have occurred over several years – from first pour to discovery of damage.</a:t>
            </a:r>
          </a:p>
          <a:p>
            <a:pPr>
              <a:spcAft>
                <a:spcPts val="600"/>
              </a:spcAft>
              <a:buClr>
                <a:schemeClr val="accent1"/>
              </a:buClr>
              <a:buFont typeface="Wingdings" panose="05000000000000000000" pitchFamily="2" charset="2"/>
              <a:buChar char="Ø"/>
            </a:pPr>
            <a:r>
              <a:rPr lang="en-US" sz="3400" dirty="0"/>
              <a:t>Numerous issues – 350 pages and 1240 paragraphs</a:t>
            </a:r>
          </a:p>
          <a:p>
            <a:pPr>
              <a:spcAft>
                <a:spcPts val="600"/>
              </a:spcAft>
              <a:buClr>
                <a:schemeClr val="accent1"/>
              </a:buClr>
              <a:buFont typeface="Wingdings" panose="05000000000000000000" pitchFamily="2" charset="2"/>
              <a:buChar char="Ø"/>
            </a:pPr>
            <a:r>
              <a:rPr lang="en-US" sz="3400" dirty="0"/>
              <a:t>Focus here on E&amp;O insurance issues with SNC’s carrier</a:t>
            </a:r>
          </a:p>
          <a:p>
            <a:pPr>
              <a:spcAft>
                <a:spcPts val="600"/>
              </a:spcAft>
              <a:buClr>
                <a:schemeClr val="accent1"/>
              </a:buClr>
              <a:buFont typeface="Wingdings" panose="05000000000000000000" pitchFamily="2" charset="2"/>
              <a:buChar char="Ø"/>
            </a:pPr>
            <a:r>
              <a:rPr lang="en-US" sz="3400" dirty="0"/>
              <a:t>Several insurers in a “follow form” tower</a:t>
            </a:r>
          </a:p>
          <a:p>
            <a:pPr>
              <a:spcAft>
                <a:spcPts val="600"/>
              </a:spcAft>
              <a:buClr>
                <a:schemeClr val="accent1"/>
              </a:buClr>
              <a:buFont typeface="Wingdings" panose="05000000000000000000" pitchFamily="2" charset="2"/>
              <a:buChar char="Ø"/>
            </a:pPr>
            <a:r>
              <a:rPr lang="en-US" sz="3400" dirty="0"/>
              <a:t>E&amp;O Insurance Issues:</a:t>
            </a:r>
          </a:p>
          <a:p>
            <a:pPr lvl="1">
              <a:spcAft>
                <a:spcPts val="600"/>
              </a:spcAft>
              <a:buClr>
                <a:schemeClr val="accent1"/>
              </a:buClr>
              <a:buFont typeface="Wingdings" panose="05000000000000000000" pitchFamily="2" charset="2"/>
              <a:buChar char="Ø"/>
            </a:pPr>
            <a:r>
              <a:rPr lang="en-US" sz="3400" dirty="0"/>
              <a:t>Aggregation clause</a:t>
            </a:r>
          </a:p>
          <a:p>
            <a:pPr lvl="1">
              <a:spcAft>
                <a:spcPts val="600"/>
              </a:spcAft>
              <a:buClr>
                <a:schemeClr val="accent1"/>
              </a:buClr>
              <a:buFont typeface="Wingdings" panose="05000000000000000000" pitchFamily="2" charset="2"/>
              <a:buChar char="Ø"/>
            </a:pPr>
            <a:r>
              <a:rPr lang="en-US" sz="3400" dirty="0"/>
              <a:t>Known facts or circumstances</a:t>
            </a:r>
          </a:p>
          <a:p>
            <a:pPr lvl="1">
              <a:spcAft>
                <a:spcPts val="600"/>
              </a:spcAft>
              <a:buClr>
                <a:schemeClr val="accent1"/>
              </a:buClr>
              <a:buFont typeface="Wingdings" panose="05000000000000000000" pitchFamily="2" charset="2"/>
              <a:buChar char="Ø"/>
            </a:pPr>
            <a:r>
              <a:rPr lang="en-US" sz="3400" dirty="0"/>
              <a:t>Retro date on follow form</a:t>
            </a:r>
          </a:p>
          <a:p>
            <a:pPr lvl="1">
              <a:spcAft>
                <a:spcPts val="600"/>
              </a:spcAft>
              <a:buClr>
                <a:schemeClr val="accent1"/>
              </a:buClr>
              <a:buFont typeface="Wingdings" panose="05000000000000000000" pitchFamily="2" charset="2"/>
              <a:buChar char="Ø"/>
            </a:pPr>
            <a:r>
              <a:rPr lang="en-US" sz="3400" dirty="0"/>
              <a:t>Choice of law and jurisdiction</a:t>
            </a:r>
          </a:p>
          <a:p>
            <a:endParaRPr lang="en-US" dirty="0"/>
          </a:p>
        </p:txBody>
      </p:sp>
      <p:sp>
        <p:nvSpPr>
          <p:cNvPr id="4" name="Slide Number Placeholder 3">
            <a:extLst>
              <a:ext uri="{FF2B5EF4-FFF2-40B4-BE49-F238E27FC236}">
                <a16:creationId xmlns:a16="http://schemas.microsoft.com/office/drawing/2014/main" id="{D4E503E0-581D-421C-B1F3-13A51F28C7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210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11D3-0096-4350-A2EF-193AFBA39A11}"/>
              </a:ext>
            </a:extLst>
          </p:cNvPr>
          <p:cNvSpPr>
            <a:spLocks noGrp="1"/>
          </p:cNvSpPr>
          <p:nvPr>
            <p:ph type="title"/>
          </p:nvPr>
        </p:nvSpPr>
        <p:spPr/>
        <p:txBody>
          <a:bodyPr>
            <a:noAutofit/>
          </a:bodyPr>
          <a:lstStyle/>
          <a:p>
            <a:r>
              <a:rPr lang="fr-FR" sz="2700" b="1" i="1" dirty="0" err="1">
                <a:solidFill>
                  <a:srgbClr val="0070C0"/>
                </a:solidFill>
              </a:rPr>
              <a:t>Terratech</a:t>
            </a:r>
            <a:r>
              <a:rPr lang="fr-FR" sz="2700" b="1" i="1" dirty="0">
                <a:solidFill>
                  <a:srgbClr val="0070C0"/>
                </a:solidFill>
              </a:rPr>
              <a:t> </a:t>
            </a:r>
            <a:r>
              <a:rPr lang="fr-FR" sz="2700" b="1" i="1" dirty="0" err="1">
                <a:solidFill>
                  <a:srgbClr val="0070C0"/>
                </a:solidFill>
              </a:rPr>
              <a:t>inc.</a:t>
            </a:r>
            <a:r>
              <a:rPr lang="fr-FR" sz="2700" b="1" i="1" dirty="0">
                <a:solidFill>
                  <a:srgbClr val="0070C0"/>
                </a:solidFill>
              </a:rPr>
              <a:t> et SNC-Lavalin Environnement </a:t>
            </a:r>
            <a:r>
              <a:rPr lang="fr-FR" sz="2700" b="1" i="1" dirty="0" err="1">
                <a:solidFill>
                  <a:srgbClr val="0070C0"/>
                </a:solidFill>
              </a:rPr>
              <a:t>inc.</a:t>
            </a:r>
            <a:r>
              <a:rPr lang="fr-FR" sz="2700" b="1" i="1" dirty="0">
                <a:solidFill>
                  <a:srgbClr val="0070C0"/>
                </a:solidFill>
              </a:rPr>
              <a:t> v. </a:t>
            </a:r>
            <a:r>
              <a:rPr lang="fr-FR" sz="2700" b="1" i="1" dirty="0" err="1">
                <a:solidFill>
                  <a:srgbClr val="0070C0"/>
                </a:solidFill>
              </a:rPr>
              <a:t>Deguise</a:t>
            </a:r>
            <a:r>
              <a:rPr lang="fr-FR" sz="2700" b="1" i="1" dirty="0">
                <a:solidFill>
                  <a:srgbClr val="0070C0"/>
                </a:solidFill>
              </a:rPr>
              <a:t> </a:t>
            </a:r>
            <a:r>
              <a:rPr lang="fr-FR" sz="2700" b="1" dirty="0">
                <a:solidFill>
                  <a:srgbClr val="0070C0"/>
                </a:solidFill>
              </a:rPr>
              <a:t>(QCCA) </a:t>
            </a:r>
            <a:endParaRPr lang="en-US" sz="2700" dirty="0">
              <a:solidFill>
                <a:srgbClr val="0070C0"/>
              </a:solidFill>
            </a:endParaRPr>
          </a:p>
        </p:txBody>
      </p:sp>
      <p:sp>
        <p:nvSpPr>
          <p:cNvPr id="3" name="Content Placeholder 2">
            <a:extLst>
              <a:ext uri="{FF2B5EF4-FFF2-40B4-BE49-F238E27FC236}">
                <a16:creationId xmlns:a16="http://schemas.microsoft.com/office/drawing/2014/main" id="{F1EC47E5-BA93-439F-9247-C906CA647676}"/>
              </a:ext>
            </a:extLst>
          </p:cNvPr>
          <p:cNvSpPr>
            <a:spLocks noGrp="1"/>
          </p:cNvSpPr>
          <p:nvPr>
            <p:ph idx="1"/>
          </p:nvPr>
        </p:nvSpPr>
        <p:spPr/>
        <p:txBody>
          <a:bodyPr>
            <a:normAutofit fontScale="25000" lnSpcReduction="20000"/>
          </a:bodyPr>
          <a:lstStyle/>
          <a:p>
            <a:pPr>
              <a:spcAft>
                <a:spcPts val="300"/>
              </a:spcAft>
              <a:buClr>
                <a:schemeClr val="accent1"/>
              </a:buClr>
              <a:buFont typeface="Wingdings" panose="05000000000000000000" pitchFamily="2" charset="2"/>
              <a:buChar char="Ø"/>
            </a:pPr>
            <a:r>
              <a:rPr lang="en-US" sz="6400" dirty="0"/>
              <a:t>The Aggregation Clause</a:t>
            </a:r>
          </a:p>
          <a:p>
            <a:pPr lvl="1">
              <a:spcAft>
                <a:spcPts val="300"/>
              </a:spcAft>
              <a:buClr>
                <a:schemeClr val="accent1"/>
              </a:buClr>
              <a:buFont typeface="Wingdings" panose="05000000000000000000" pitchFamily="2" charset="2"/>
              <a:buChar char="Ø"/>
            </a:pPr>
            <a:r>
              <a:rPr lang="en-US" sz="6400" dirty="0"/>
              <a:t>“Claims made and reported” form – claims reported over 3 years (2009-2012)</a:t>
            </a:r>
          </a:p>
          <a:p>
            <a:pPr lvl="1">
              <a:spcAft>
                <a:spcPts val="300"/>
              </a:spcAft>
              <a:buClr>
                <a:schemeClr val="accent1"/>
              </a:buClr>
              <a:buFont typeface="Wingdings" panose="05000000000000000000" pitchFamily="2" charset="2"/>
              <a:buChar char="Ø"/>
            </a:pPr>
            <a:r>
              <a:rPr lang="en-US" sz="6400" dirty="0"/>
              <a:t>Aggregation clause: </a:t>
            </a:r>
            <a:r>
              <a:rPr lang="en-US" sz="6400" i="1" dirty="0"/>
              <a:t>all claims arising from a single error considered a single claim</a:t>
            </a:r>
            <a:endParaRPr lang="en-US" sz="6400" dirty="0"/>
          </a:p>
          <a:p>
            <a:pPr lvl="1">
              <a:spcAft>
                <a:spcPts val="300"/>
              </a:spcAft>
              <a:buClr>
                <a:schemeClr val="accent1"/>
              </a:buClr>
              <a:buFont typeface="Wingdings" panose="05000000000000000000" pitchFamily="2" charset="2"/>
              <a:buChar char="Ø"/>
            </a:pPr>
            <a:r>
              <a:rPr lang="en-US" sz="6400" dirty="0"/>
              <a:t>E&amp;O insurer: if only one claim, then only first tower responds; if no subsequent claim, then nothing to be “made and reported” under 2010-2011 and 2011-2012 towers</a:t>
            </a:r>
          </a:p>
          <a:p>
            <a:pPr lvl="1">
              <a:spcAft>
                <a:spcPts val="300"/>
              </a:spcAft>
              <a:buClr>
                <a:schemeClr val="accent1"/>
              </a:buClr>
              <a:buFont typeface="Wingdings" panose="05000000000000000000" pitchFamily="2" charset="2"/>
              <a:buChar char="Ø"/>
            </a:pPr>
            <a:r>
              <a:rPr lang="en-US" sz="6400" dirty="0" err="1"/>
              <a:t>CofA</a:t>
            </a:r>
            <a:r>
              <a:rPr lang="en-US" sz="6400" dirty="0"/>
              <a:t> disagreed:</a:t>
            </a:r>
          </a:p>
          <a:p>
            <a:pPr lvl="2">
              <a:spcAft>
                <a:spcPts val="300"/>
              </a:spcAft>
              <a:buClr>
                <a:schemeClr val="accent1"/>
              </a:buClr>
              <a:buFont typeface="Wingdings" panose="05000000000000000000" pitchFamily="2" charset="2"/>
              <a:buChar char="Ø"/>
            </a:pPr>
            <a:r>
              <a:rPr lang="en-US" sz="6400" dirty="0"/>
              <a:t>Purpose of clause is to aggregate claims made during </a:t>
            </a:r>
            <a:r>
              <a:rPr lang="en-US" sz="6400" u="sng" dirty="0"/>
              <a:t>single period of insurance </a:t>
            </a:r>
          </a:p>
          <a:p>
            <a:pPr lvl="2">
              <a:spcAft>
                <a:spcPts val="300"/>
              </a:spcAft>
              <a:buClr>
                <a:schemeClr val="accent1"/>
              </a:buClr>
              <a:buFont typeface="Wingdings" panose="05000000000000000000" pitchFamily="2" charset="2"/>
              <a:buChar char="Ø"/>
            </a:pPr>
            <a:r>
              <a:rPr lang="en-US" sz="6400" dirty="0"/>
              <a:t>Avoids multiple deductibles</a:t>
            </a:r>
          </a:p>
          <a:p>
            <a:pPr lvl="2">
              <a:spcAft>
                <a:spcPts val="300"/>
              </a:spcAft>
              <a:buClr>
                <a:schemeClr val="accent1"/>
              </a:buClr>
              <a:buFont typeface="Wingdings" panose="05000000000000000000" pitchFamily="2" charset="2"/>
              <a:buChar char="Ø"/>
            </a:pPr>
            <a:r>
              <a:rPr lang="en-US" sz="6400" dirty="0"/>
              <a:t>Can only aggregate claims within single policy year – no aggregation over 3 years</a:t>
            </a:r>
          </a:p>
          <a:p>
            <a:pPr lvl="2">
              <a:spcAft>
                <a:spcPts val="300"/>
              </a:spcAft>
              <a:buClr>
                <a:schemeClr val="accent1"/>
              </a:buClr>
              <a:buFont typeface="Wingdings" panose="05000000000000000000" pitchFamily="2" charset="2"/>
              <a:buChar char="Ø"/>
            </a:pPr>
            <a:r>
              <a:rPr lang="en-US" sz="6400" dirty="0"/>
              <a:t>For claims made and reported form – insured expects complete and continuous coverage. Insurer’s position would deny that despite reasonable expectations.</a:t>
            </a:r>
          </a:p>
          <a:p>
            <a:endParaRPr lang="en-US" dirty="0"/>
          </a:p>
        </p:txBody>
      </p:sp>
      <p:sp>
        <p:nvSpPr>
          <p:cNvPr id="4" name="Slide Number Placeholder 3">
            <a:extLst>
              <a:ext uri="{FF2B5EF4-FFF2-40B4-BE49-F238E27FC236}">
                <a16:creationId xmlns:a16="http://schemas.microsoft.com/office/drawing/2014/main" id="{CF09F33E-3013-4F0F-9510-A7EB091047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0222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D3E-E4C0-4067-B846-FB348825358C}"/>
              </a:ext>
            </a:extLst>
          </p:cNvPr>
          <p:cNvSpPr>
            <a:spLocks noGrp="1"/>
          </p:cNvSpPr>
          <p:nvPr>
            <p:ph type="title"/>
          </p:nvPr>
        </p:nvSpPr>
        <p:spPr/>
        <p:txBody>
          <a:bodyPr>
            <a:normAutofit/>
          </a:bodyPr>
          <a:lstStyle/>
          <a:p>
            <a:r>
              <a:rPr lang="fr-FR" sz="2700" b="1" i="1" dirty="0" err="1">
                <a:solidFill>
                  <a:srgbClr val="0070C0"/>
                </a:solidFill>
              </a:rPr>
              <a:t>Terratech</a:t>
            </a:r>
            <a:r>
              <a:rPr lang="fr-FR" sz="2700" b="1" i="1" dirty="0">
                <a:solidFill>
                  <a:srgbClr val="0070C0"/>
                </a:solidFill>
              </a:rPr>
              <a:t> </a:t>
            </a:r>
            <a:r>
              <a:rPr lang="fr-FR" sz="2700" b="1" i="1" dirty="0" err="1">
                <a:solidFill>
                  <a:srgbClr val="0070C0"/>
                </a:solidFill>
              </a:rPr>
              <a:t>inc.</a:t>
            </a:r>
            <a:r>
              <a:rPr lang="fr-FR" sz="2700" b="1" i="1" dirty="0">
                <a:solidFill>
                  <a:srgbClr val="0070C0"/>
                </a:solidFill>
              </a:rPr>
              <a:t> et SNC-Lavalin Environnement </a:t>
            </a:r>
            <a:r>
              <a:rPr lang="fr-FR" sz="2700" b="1" i="1" dirty="0" err="1">
                <a:solidFill>
                  <a:srgbClr val="0070C0"/>
                </a:solidFill>
              </a:rPr>
              <a:t>inc.</a:t>
            </a:r>
            <a:r>
              <a:rPr lang="fr-FR" sz="2700" b="1" i="1" dirty="0">
                <a:solidFill>
                  <a:srgbClr val="0070C0"/>
                </a:solidFill>
              </a:rPr>
              <a:t> v. </a:t>
            </a:r>
            <a:r>
              <a:rPr lang="fr-FR" sz="2700" b="1" i="1" dirty="0" err="1">
                <a:solidFill>
                  <a:srgbClr val="0070C0"/>
                </a:solidFill>
              </a:rPr>
              <a:t>Deguise</a:t>
            </a:r>
            <a:r>
              <a:rPr lang="fr-FR" sz="2700" b="1" i="1" dirty="0">
                <a:solidFill>
                  <a:srgbClr val="0070C0"/>
                </a:solidFill>
              </a:rPr>
              <a:t> </a:t>
            </a:r>
            <a:r>
              <a:rPr lang="fr-FR" sz="2700" b="1" dirty="0">
                <a:solidFill>
                  <a:srgbClr val="0070C0"/>
                </a:solidFill>
              </a:rPr>
              <a:t>(QCCA) </a:t>
            </a:r>
            <a:endParaRPr lang="en-US" sz="2700" dirty="0">
              <a:solidFill>
                <a:srgbClr val="0070C0"/>
              </a:solidFill>
            </a:endParaRPr>
          </a:p>
        </p:txBody>
      </p:sp>
      <p:sp>
        <p:nvSpPr>
          <p:cNvPr id="3" name="Content Placeholder 2">
            <a:extLst>
              <a:ext uri="{FF2B5EF4-FFF2-40B4-BE49-F238E27FC236}">
                <a16:creationId xmlns:a16="http://schemas.microsoft.com/office/drawing/2014/main" id="{9C24486A-218F-48F6-AC39-EACE5CADB4E7}"/>
              </a:ext>
            </a:extLst>
          </p:cNvPr>
          <p:cNvSpPr>
            <a:spLocks noGrp="1"/>
          </p:cNvSpPr>
          <p:nvPr>
            <p:ph idx="1"/>
          </p:nvPr>
        </p:nvSpPr>
        <p:spPr/>
        <p:txBody>
          <a:bodyPr>
            <a:normAutofit fontScale="62500" lnSpcReduction="20000"/>
          </a:bodyPr>
          <a:lstStyle/>
          <a:p>
            <a:pPr>
              <a:spcAft>
                <a:spcPts val="300"/>
              </a:spcAft>
              <a:buClr>
                <a:schemeClr val="accent1"/>
              </a:buClr>
              <a:buFont typeface="Wingdings" panose="05000000000000000000" pitchFamily="2" charset="2"/>
              <a:buChar char="Ø"/>
            </a:pPr>
            <a:r>
              <a:rPr lang="en-US" sz="2900" dirty="0"/>
              <a:t>“Known facts or circumstances” exclusion:  </a:t>
            </a:r>
            <a:r>
              <a:rPr lang="en-US" sz="2900" i="1" dirty="0"/>
              <a:t>if circumstances reported, then later claim deemed to have been made when notice provided</a:t>
            </a:r>
          </a:p>
          <a:p>
            <a:pPr lvl="1">
              <a:spcAft>
                <a:spcPts val="300"/>
              </a:spcAft>
              <a:buClr>
                <a:schemeClr val="accent1"/>
              </a:buClr>
              <a:buFont typeface="Wingdings" panose="05000000000000000000" pitchFamily="2" charset="2"/>
              <a:buChar char="Ø"/>
            </a:pPr>
            <a:r>
              <a:rPr lang="en-US" sz="2900" dirty="0"/>
              <a:t>E&amp;O insurer said all claims arising from an issue that had already been reported should fall exclusively under policy in force at time of notice;</a:t>
            </a:r>
          </a:p>
          <a:p>
            <a:pPr lvl="1">
              <a:spcAft>
                <a:spcPts val="300"/>
              </a:spcAft>
              <a:buClr>
                <a:schemeClr val="accent1"/>
              </a:buClr>
              <a:buFont typeface="Wingdings" panose="05000000000000000000" pitchFamily="2" charset="2"/>
              <a:buChar char="Ø"/>
            </a:pPr>
            <a:r>
              <a:rPr lang="en-US" sz="2900" dirty="0" err="1"/>
              <a:t>CofA</a:t>
            </a:r>
            <a:r>
              <a:rPr lang="en-US" sz="2900" dirty="0"/>
              <a:t>:  disagreed. Purpose of claims made and reported is to protect insured in case insurer refuses to renew after receipt of notice that could give rise to additional claims;</a:t>
            </a:r>
          </a:p>
          <a:p>
            <a:pPr lvl="1">
              <a:spcAft>
                <a:spcPts val="300"/>
              </a:spcAft>
              <a:buClr>
                <a:schemeClr val="accent1"/>
              </a:buClr>
              <a:buFont typeface="Wingdings" panose="05000000000000000000" pitchFamily="2" charset="2"/>
              <a:buChar char="Ø"/>
            </a:pPr>
            <a:r>
              <a:rPr lang="en-US" sz="2900" dirty="0"/>
              <a:t>Prevents gaps in coverage; insurer has to cover all claims relating to occurrence that have already been reported.</a:t>
            </a:r>
          </a:p>
          <a:p>
            <a:pPr lvl="1">
              <a:spcAft>
                <a:spcPts val="300"/>
              </a:spcAft>
              <a:buClr>
                <a:schemeClr val="accent1"/>
              </a:buClr>
              <a:buFont typeface="Wingdings" panose="05000000000000000000" pitchFamily="2" charset="2"/>
              <a:buChar char="Ø"/>
            </a:pPr>
            <a:r>
              <a:rPr lang="en-US" sz="2900" dirty="0"/>
              <a:t>Also avoids double indemnity from different successive insurers and discourages non-disclosure by insured</a:t>
            </a:r>
          </a:p>
          <a:p>
            <a:pPr lvl="1">
              <a:spcAft>
                <a:spcPts val="300"/>
              </a:spcAft>
              <a:buClr>
                <a:schemeClr val="accent1"/>
              </a:buClr>
              <a:buFont typeface="Wingdings" panose="05000000000000000000" pitchFamily="2" charset="2"/>
              <a:buChar char="Ø"/>
            </a:pPr>
            <a:r>
              <a:rPr lang="en-US" sz="2900" dirty="0"/>
              <a:t>E&amp;O insurer had renewed the policy after receiving notice of possible claims</a:t>
            </a:r>
          </a:p>
          <a:p>
            <a:pPr lvl="1">
              <a:spcAft>
                <a:spcPts val="300"/>
              </a:spcAft>
              <a:buClr>
                <a:schemeClr val="accent1"/>
              </a:buClr>
              <a:buFont typeface="Wingdings" panose="05000000000000000000" pitchFamily="2" charset="2"/>
              <a:buChar char="Ø"/>
            </a:pPr>
            <a:r>
              <a:rPr lang="en-US" sz="2900" dirty="0"/>
              <a:t>Result only different if different insurer on subsequent years</a:t>
            </a:r>
          </a:p>
          <a:p>
            <a:endParaRPr lang="en-US" dirty="0"/>
          </a:p>
        </p:txBody>
      </p:sp>
      <p:sp>
        <p:nvSpPr>
          <p:cNvPr id="4" name="Slide Number Placeholder 3">
            <a:extLst>
              <a:ext uri="{FF2B5EF4-FFF2-40B4-BE49-F238E27FC236}">
                <a16:creationId xmlns:a16="http://schemas.microsoft.com/office/drawing/2014/main" id="{D1A2418E-D259-4943-A52E-C6B74CB97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60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74A1-358D-4E69-BC1A-9AC0D78A0B4B}"/>
              </a:ext>
            </a:extLst>
          </p:cNvPr>
          <p:cNvSpPr>
            <a:spLocks noGrp="1"/>
          </p:cNvSpPr>
          <p:nvPr>
            <p:ph type="title"/>
          </p:nvPr>
        </p:nvSpPr>
        <p:spPr/>
        <p:txBody>
          <a:bodyPr>
            <a:normAutofit/>
          </a:bodyPr>
          <a:lstStyle/>
          <a:p>
            <a:r>
              <a:rPr lang="fr-FR" sz="2700" b="1" i="1" dirty="0" err="1">
                <a:solidFill>
                  <a:srgbClr val="0070C0"/>
                </a:solidFill>
              </a:rPr>
              <a:t>Terratech</a:t>
            </a:r>
            <a:r>
              <a:rPr lang="fr-FR" sz="2700" b="1" i="1" dirty="0">
                <a:solidFill>
                  <a:srgbClr val="0070C0"/>
                </a:solidFill>
              </a:rPr>
              <a:t> </a:t>
            </a:r>
            <a:r>
              <a:rPr lang="fr-FR" sz="2700" b="1" i="1" dirty="0" err="1">
                <a:solidFill>
                  <a:srgbClr val="0070C0"/>
                </a:solidFill>
              </a:rPr>
              <a:t>inc.</a:t>
            </a:r>
            <a:r>
              <a:rPr lang="fr-FR" sz="2700" b="1" i="1" dirty="0">
                <a:solidFill>
                  <a:srgbClr val="0070C0"/>
                </a:solidFill>
              </a:rPr>
              <a:t> et SNC-Lavalin Environnement </a:t>
            </a:r>
            <a:r>
              <a:rPr lang="fr-FR" sz="2700" b="1" i="1" dirty="0" err="1">
                <a:solidFill>
                  <a:srgbClr val="0070C0"/>
                </a:solidFill>
              </a:rPr>
              <a:t>inc.</a:t>
            </a:r>
            <a:r>
              <a:rPr lang="fr-FR" sz="2700" b="1" i="1" dirty="0">
                <a:solidFill>
                  <a:srgbClr val="0070C0"/>
                </a:solidFill>
              </a:rPr>
              <a:t> v. </a:t>
            </a:r>
            <a:r>
              <a:rPr lang="fr-FR" sz="2700" b="1" i="1" dirty="0" err="1">
                <a:solidFill>
                  <a:srgbClr val="0070C0"/>
                </a:solidFill>
              </a:rPr>
              <a:t>Deguise</a:t>
            </a:r>
            <a:r>
              <a:rPr lang="fr-FR" sz="2700" b="1" i="1" dirty="0">
                <a:solidFill>
                  <a:srgbClr val="0070C0"/>
                </a:solidFill>
              </a:rPr>
              <a:t> </a:t>
            </a:r>
            <a:r>
              <a:rPr lang="fr-FR" sz="2700" b="1" dirty="0">
                <a:solidFill>
                  <a:srgbClr val="0070C0"/>
                </a:solidFill>
              </a:rPr>
              <a:t>(QCCA) </a:t>
            </a:r>
            <a:endParaRPr lang="en-US" sz="2700" dirty="0">
              <a:solidFill>
                <a:srgbClr val="0070C0"/>
              </a:solidFill>
            </a:endParaRPr>
          </a:p>
        </p:txBody>
      </p:sp>
      <p:sp>
        <p:nvSpPr>
          <p:cNvPr id="3" name="Content Placeholder 2">
            <a:extLst>
              <a:ext uri="{FF2B5EF4-FFF2-40B4-BE49-F238E27FC236}">
                <a16:creationId xmlns:a16="http://schemas.microsoft.com/office/drawing/2014/main" id="{14B2F287-186F-433A-A888-784544469EEE}"/>
              </a:ext>
            </a:extLst>
          </p:cNvPr>
          <p:cNvSpPr>
            <a:spLocks noGrp="1"/>
          </p:cNvSpPr>
          <p:nvPr>
            <p:ph idx="1"/>
          </p:nvPr>
        </p:nvSpPr>
        <p:spPr/>
        <p:txBody>
          <a:bodyPr>
            <a:normAutofit fontScale="77500" lnSpcReduction="20000"/>
          </a:bodyPr>
          <a:lstStyle/>
          <a:p>
            <a:pPr>
              <a:spcAft>
                <a:spcPts val="300"/>
              </a:spcAft>
              <a:buClr>
                <a:schemeClr val="accent1"/>
              </a:buClr>
              <a:buFont typeface="Wingdings" panose="05000000000000000000" pitchFamily="2" charset="2"/>
              <a:buChar char="Ø"/>
            </a:pPr>
            <a:r>
              <a:rPr lang="en-US" dirty="0"/>
              <a:t>Retro Date on Follow Form:</a:t>
            </a:r>
          </a:p>
          <a:p>
            <a:pPr lvl="1">
              <a:spcAft>
                <a:spcPts val="300"/>
              </a:spcAft>
              <a:buClr>
                <a:schemeClr val="accent1"/>
              </a:buClr>
              <a:buFont typeface="Wingdings" panose="05000000000000000000" pitchFamily="2" charset="2"/>
              <a:buChar char="Ø"/>
            </a:pPr>
            <a:r>
              <a:rPr lang="en-US" dirty="0"/>
              <a:t>Retro date of March 31, 2006 introduced “mid-stream”</a:t>
            </a:r>
          </a:p>
          <a:p>
            <a:pPr lvl="1">
              <a:spcAft>
                <a:spcPts val="300"/>
              </a:spcAft>
              <a:buClr>
                <a:schemeClr val="accent1"/>
              </a:buClr>
              <a:buFont typeface="Wingdings" panose="05000000000000000000" pitchFamily="2" charset="2"/>
              <a:buChar char="Ø"/>
            </a:pPr>
            <a:r>
              <a:rPr lang="en-US" dirty="0"/>
              <a:t>Broker’s evidence – excess tower supposed to be pure follow form</a:t>
            </a:r>
          </a:p>
          <a:p>
            <a:pPr lvl="1">
              <a:spcAft>
                <a:spcPts val="300"/>
              </a:spcAft>
              <a:buClr>
                <a:schemeClr val="accent1"/>
              </a:buClr>
              <a:buFont typeface="Wingdings" panose="05000000000000000000" pitchFamily="2" charset="2"/>
              <a:buChar char="Ø"/>
            </a:pPr>
            <a:r>
              <a:rPr lang="en-US" dirty="0"/>
              <a:t>Insured not alerted to change</a:t>
            </a:r>
          </a:p>
          <a:p>
            <a:pPr lvl="1">
              <a:spcAft>
                <a:spcPts val="300"/>
              </a:spcAft>
              <a:buClr>
                <a:schemeClr val="accent1"/>
              </a:buClr>
              <a:buFont typeface="Wingdings" panose="05000000000000000000" pitchFamily="2" charset="2"/>
              <a:buChar char="Ø"/>
            </a:pPr>
            <a:r>
              <a:rPr lang="en-US" dirty="0" err="1"/>
              <a:t>CofA</a:t>
            </a:r>
            <a:r>
              <a:rPr lang="en-US" dirty="0"/>
              <a:t>: underlying policy with no retro date takes precedence</a:t>
            </a:r>
          </a:p>
          <a:p>
            <a:pPr lvl="1">
              <a:spcAft>
                <a:spcPts val="300"/>
              </a:spcAft>
              <a:buClr>
                <a:schemeClr val="accent1"/>
              </a:buClr>
              <a:buFont typeface="Wingdings" panose="05000000000000000000" pitchFamily="2" charset="2"/>
              <a:buChar char="Ø"/>
            </a:pPr>
            <a:r>
              <a:rPr lang="en-US" dirty="0"/>
              <a:t>Excess insurer cannot impose terms not in primary policy – otherwise gaps in coverage</a:t>
            </a:r>
          </a:p>
          <a:p>
            <a:pPr lvl="1">
              <a:spcAft>
                <a:spcPts val="300"/>
              </a:spcAft>
              <a:buClr>
                <a:schemeClr val="accent1"/>
              </a:buClr>
              <a:buFont typeface="Wingdings" panose="05000000000000000000" pitchFamily="2" charset="2"/>
              <a:buChar char="Ø"/>
            </a:pPr>
            <a:r>
              <a:rPr lang="en-US" dirty="0"/>
              <a:t>Problem could have been overcome with specific notice to insured that excess policy departs from primary</a:t>
            </a:r>
          </a:p>
          <a:p>
            <a:endParaRPr lang="en-US" dirty="0"/>
          </a:p>
        </p:txBody>
      </p:sp>
      <p:sp>
        <p:nvSpPr>
          <p:cNvPr id="4" name="Slide Number Placeholder 3">
            <a:extLst>
              <a:ext uri="{FF2B5EF4-FFF2-40B4-BE49-F238E27FC236}">
                <a16:creationId xmlns:a16="http://schemas.microsoft.com/office/drawing/2014/main" id="{44D3E37F-4AEF-4120-A330-393D8F18CE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83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C422-F5A8-456B-AB60-E5BE9C33A543}"/>
              </a:ext>
            </a:extLst>
          </p:cNvPr>
          <p:cNvSpPr>
            <a:spLocks noGrp="1"/>
          </p:cNvSpPr>
          <p:nvPr>
            <p:ph type="title"/>
          </p:nvPr>
        </p:nvSpPr>
        <p:spPr/>
        <p:txBody>
          <a:bodyPr>
            <a:noAutofit/>
          </a:bodyPr>
          <a:lstStyle/>
          <a:p>
            <a:r>
              <a:rPr lang="fr-FR" sz="2700" b="1" i="1" dirty="0" err="1">
                <a:solidFill>
                  <a:srgbClr val="0070C0"/>
                </a:solidFill>
              </a:rPr>
              <a:t>Terratech</a:t>
            </a:r>
            <a:r>
              <a:rPr lang="fr-FR" sz="2700" b="1" i="1" dirty="0">
                <a:solidFill>
                  <a:srgbClr val="0070C0"/>
                </a:solidFill>
              </a:rPr>
              <a:t> </a:t>
            </a:r>
            <a:r>
              <a:rPr lang="fr-FR" sz="2700" b="1" i="1" dirty="0" err="1">
                <a:solidFill>
                  <a:srgbClr val="0070C0"/>
                </a:solidFill>
              </a:rPr>
              <a:t>inc.</a:t>
            </a:r>
            <a:r>
              <a:rPr lang="fr-FR" sz="2700" b="1" i="1" dirty="0">
                <a:solidFill>
                  <a:srgbClr val="0070C0"/>
                </a:solidFill>
              </a:rPr>
              <a:t> et SNC-Lavalin Environnement </a:t>
            </a:r>
            <a:r>
              <a:rPr lang="fr-FR" sz="2700" b="1" i="1" dirty="0" err="1">
                <a:solidFill>
                  <a:srgbClr val="0070C0"/>
                </a:solidFill>
              </a:rPr>
              <a:t>inc.</a:t>
            </a:r>
            <a:r>
              <a:rPr lang="fr-FR" sz="2700" b="1" i="1" dirty="0">
                <a:solidFill>
                  <a:srgbClr val="0070C0"/>
                </a:solidFill>
              </a:rPr>
              <a:t> v. </a:t>
            </a:r>
            <a:r>
              <a:rPr lang="fr-FR" sz="2700" b="1" i="1" dirty="0" err="1">
                <a:solidFill>
                  <a:srgbClr val="0070C0"/>
                </a:solidFill>
              </a:rPr>
              <a:t>Deguise</a:t>
            </a:r>
            <a:r>
              <a:rPr lang="fr-FR" sz="2700" b="1" i="1" dirty="0">
                <a:solidFill>
                  <a:srgbClr val="0070C0"/>
                </a:solidFill>
              </a:rPr>
              <a:t> </a:t>
            </a:r>
            <a:r>
              <a:rPr lang="fr-FR" sz="2700" b="1" dirty="0">
                <a:solidFill>
                  <a:srgbClr val="0070C0"/>
                </a:solidFill>
              </a:rPr>
              <a:t>(QCCA) </a:t>
            </a:r>
            <a:endParaRPr lang="en-US" sz="2700" dirty="0">
              <a:solidFill>
                <a:srgbClr val="0070C0"/>
              </a:solidFill>
            </a:endParaRPr>
          </a:p>
        </p:txBody>
      </p:sp>
      <p:sp>
        <p:nvSpPr>
          <p:cNvPr id="3" name="Content Placeholder 2">
            <a:extLst>
              <a:ext uri="{FF2B5EF4-FFF2-40B4-BE49-F238E27FC236}">
                <a16:creationId xmlns:a16="http://schemas.microsoft.com/office/drawing/2014/main" id="{6002C1ED-87D1-48DC-A9D6-86B45FF043B7}"/>
              </a:ext>
            </a:extLst>
          </p:cNvPr>
          <p:cNvSpPr>
            <a:spLocks noGrp="1"/>
          </p:cNvSpPr>
          <p:nvPr>
            <p:ph idx="1"/>
          </p:nvPr>
        </p:nvSpPr>
        <p:spPr/>
        <p:txBody>
          <a:bodyPr>
            <a:normAutofit fontScale="70000" lnSpcReduction="20000"/>
          </a:bodyPr>
          <a:lstStyle/>
          <a:p>
            <a:pPr>
              <a:spcAft>
                <a:spcPts val="300"/>
              </a:spcAft>
              <a:buClr>
                <a:schemeClr val="accent1"/>
              </a:buClr>
              <a:buFont typeface="Wingdings" panose="05000000000000000000" pitchFamily="2" charset="2"/>
              <a:buChar char="Ø"/>
            </a:pPr>
            <a:r>
              <a:rPr lang="en-US" dirty="0"/>
              <a:t>Choice of Law and Jurisdiction:</a:t>
            </a:r>
          </a:p>
          <a:p>
            <a:pPr lvl="1">
              <a:spcAft>
                <a:spcPts val="300"/>
              </a:spcAft>
              <a:buClr>
                <a:schemeClr val="accent1"/>
              </a:buClr>
              <a:buFont typeface="Wingdings" panose="05000000000000000000" pitchFamily="2" charset="2"/>
              <a:buChar char="Ø"/>
            </a:pPr>
            <a:r>
              <a:rPr lang="en-US" dirty="0"/>
              <a:t>Choice of law in policy:  Law of Ontario </a:t>
            </a:r>
          </a:p>
          <a:p>
            <a:pPr lvl="1">
              <a:spcAft>
                <a:spcPts val="300"/>
              </a:spcAft>
              <a:buClr>
                <a:schemeClr val="accent1"/>
              </a:buClr>
              <a:buFont typeface="Wingdings" panose="05000000000000000000" pitchFamily="2" charset="2"/>
              <a:buChar char="Ø"/>
            </a:pPr>
            <a:r>
              <a:rPr lang="en-US" dirty="0"/>
              <a:t>Policy says </a:t>
            </a:r>
            <a:r>
              <a:rPr lang="en-US" dirty="0" err="1"/>
              <a:t>defence</a:t>
            </a:r>
            <a:r>
              <a:rPr lang="en-US" dirty="0"/>
              <a:t> costs erode limits</a:t>
            </a:r>
          </a:p>
          <a:p>
            <a:pPr lvl="1">
              <a:spcAft>
                <a:spcPts val="300"/>
              </a:spcAft>
              <a:buClr>
                <a:schemeClr val="accent1"/>
              </a:buClr>
              <a:buFont typeface="Wingdings" panose="05000000000000000000" pitchFamily="2" charset="2"/>
              <a:buChar char="Ø"/>
            </a:pPr>
            <a:r>
              <a:rPr lang="en-US" dirty="0"/>
              <a:t>Quebec civil law (Article 3119) – cannot do this for any policy:</a:t>
            </a:r>
          </a:p>
          <a:p>
            <a:pPr lvl="2">
              <a:spcAft>
                <a:spcPts val="300"/>
              </a:spcAft>
              <a:buClr>
                <a:schemeClr val="accent1"/>
              </a:buClr>
              <a:buFont typeface="Wingdings" panose="05000000000000000000" pitchFamily="2" charset="2"/>
              <a:buChar char="Ø"/>
            </a:pPr>
            <a:r>
              <a:rPr lang="en-US" dirty="0"/>
              <a:t>Covering property in Quebec</a:t>
            </a:r>
          </a:p>
          <a:p>
            <a:pPr lvl="2">
              <a:spcAft>
                <a:spcPts val="300"/>
              </a:spcAft>
              <a:buClr>
                <a:schemeClr val="accent1"/>
              </a:buClr>
              <a:buFont typeface="Wingdings" panose="05000000000000000000" pitchFamily="2" charset="2"/>
              <a:buChar char="Ø"/>
            </a:pPr>
            <a:r>
              <a:rPr lang="en-US" dirty="0"/>
              <a:t>Covering an “interest” in Quebec</a:t>
            </a:r>
          </a:p>
          <a:p>
            <a:pPr lvl="2">
              <a:spcAft>
                <a:spcPts val="300"/>
              </a:spcAft>
              <a:buClr>
                <a:schemeClr val="accent1"/>
              </a:buClr>
              <a:buFont typeface="Wingdings" panose="05000000000000000000" pitchFamily="2" charset="2"/>
              <a:buChar char="Ø"/>
            </a:pPr>
            <a:r>
              <a:rPr lang="en-US" dirty="0"/>
              <a:t>Applied for in Quebec</a:t>
            </a:r>
          </a:p>
          <a:p>
            <a:pPr lvl="2">
              <a:spcAft>
                <a:spcPts val="300"/>
              </a:spcAft>
              <a:buClr>
                <a:schemeClr val="accent1"/>
              </a:buClr>
              <a:buFont typeface="Wingdings" panose="05000000000000000000" pitchFamily="2" charset="2"/>
              <a:buChar char="Ø"/>
            </a:pPr>
            <a:r>
              <a:rPr lang="en-US" dirty="0"/>
              <a:t>Delivered to insured in Quebec</a:t>
            </a:r>
          </a:p>
          <a:p>
            <a:pPr lvl="2">
              <a:spcAft>
                <a:spcPts val="300"/>
              </a:spcAft>
              <a:buClr>
                <a:schemeClr val="accent1"/>
              </a:buClr>
              <a:buFont typeface="Wingdings" panose="05000000000000000000" pitchFamily="2" charset="2"/>
              <a:buChar char="Ø"/>
            </a:pPr>
            <a:endParaRPr lang="en-US" dirty="0"/>
          </a:p>
          <a:p>
            <a:pPr lvl="1">
              <a:spcAft>
                <a:spcPts val="300"/>
              </a:spcAft>
              <a:buClr>
                <a:schemeClr val="accent1"/>
              </a:buClr>
              <a:buFont typeface="Wingdings" panose="05000000000000000000" pitchFamily="2" charset="2"/>
              <a:buChar char="Ø"/>
            </a:pPr>
            <a:r>
              <a:rPr lang="en-US" dirty="0" err="1"/>
              <a:t>CofA</a:t>
            </a:r>
            <a:r>
              <a:rPr lang="en-US" dirty="0"/>
              <a:t> says limits not depleted here</a:t>
            </a:r>
          </a:p>
          <a:p>
            <a:pPr lvl="1">
              <a:spcAft>
                <a:spcPts val="300"/>
              </a:spcAft>
              <a:buClr>
                <a:schemeClr val="accent1"/>
              </a:buClr>
              <a:buFont typeface="Wingdings" panose="05000000000000000000" pitchFamily="2" charset="2"/>
              <a:buChar char="Ø"/>
            </a:pPr>
            <a:r>
              <a:rPr lang="en-US" dirty="0"/>
              <a:t>This rule is changing in Quebec in near future</a:t>
            </a:r>
          </a:p>
          <a:p>
            <a:endParaRPr lang="en-US" dirty="0"/>
          </a:p>
        </p:txBody>
      </p:sp>
      <p:sp>
        <p:nvSpPr>
          <p:cNvPr id="4" name="Slide Number Placeholder 3">
            <a:extLst>
              <a:ext uri="{FF2B5EF4-FFF2-40B4-BE49-F238E27FC236}">
                <a16:creationId xmlns:a16="http://schemas.microsoft.com/office/drawing/2014/main" id="{C8AD3387-BCAB-4C25-A04E-2BF43481BB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082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869560" cy="4896545"/>
          </a:xfrm>
        </p:spPr>
        <p:txBody>
          <a:bodyPr/>
          <a:lstStyle/>
          <a:p>
            <a:pPr marL="0" indent="0" algn="ctr">
              <a:buNone/>
            </a:pPr>
            <a:r>
              <a:rPr lang="en-CA" sz="4000" b="1" dirty="0"/>
              <a:t>Any Questions?</a:t>
            </a:r>
          </a:p>
          <a:p>
            <a:endParaRPr lang="en-CA" sz="4000" b="1" dirty="0"/>
          </a:p>
          <a:p>
            <a:endParaRPr lang="en-CA" sz="40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12776"/>
            <a:ext cx="6840760" cy="3730724"/>
          </a:xfrm>
          <a:prstGeom prst="rect">
            <a:avLst/>
          </a:prstGeom>
        </p:spPr>
      </p:pic>
    </p:spTree>
    <p:extLst>
      <p:ext uri="{BB962C8B-B14F-4D97-AF65-F5344CB8AC3E}">
        <p14:creationId xmlns:p14="http://schemas.microsoft.com/office/powerpoint/2010/main" val="3205300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11">
            <a:extLst>
              <a:ext uri="{FF2B5EF4-FFF2-40B4-BE49-F238E27FC236}">
                <a16:creationId xmlns:a16="http://schemas.microsoft.com/office/drawing/2014/main" id="{73AAE55E-6271-4D23-A237-1DF0E7F1914E}"/>
              </a:ext>
            </a:extLst>
          </p:cNvPr>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773577" y="2535559"/>
            <a:ext cx="7596845" cy="643880"/>
          </a:xfrm>
          <a:prstGeom prst="rect">
            <a:avLst/>
          </a:prstGeom>
        </p:spPr>
        <p:txBody>
          <a:bodyPr>
            <a:normAutofit fontScale="90000"/>
          </a:bodyPr>
          <a:lstStyle>
            <a:lvl1pPr>
              <a:defRPr sz="3900" b="1">
                <a:solidFill>
                  <a:srgbClr val="005D8F"/>
                </a:solidFill>
              </a:defRPr>
            </a:lvl1pPr>
          </a:lstStyle>
          <a:p>
            <a:pPr>
              <a:spcBef>
                <a:spcPts val="300"/>
              </a:spcBef>
              <a:spcAft>
                <a:spcPts val="600"/>
              </a:spcAft>
            </a:pPr>
            <a:br>
              <a:rPr lang="en-US" sz="4000" dirty="0">
                <a:solidFill>
                  <a:schemeClr val="tx2"/>
                </a:solidFill>
              </a:rPr>
            </a:br>
            <a:r>
              <a:rPr lang="en-US" sz="4000" dirty="0">
                <a:solidFill>
                  <a:schemeClr val="tx2"/>
                </a:solidFill>
              </a:rPr>
              <a:t>DOLDEN WALLACE FOLICK </a:t>
            </a:r>
            <a:r>
              <a:rPr lang="en-US" sz="2700" dirty="0">
                <a:solidFill>
                  <a:schemeClr val="tx2"/>
                </a:solidFill>
              </a:rPr>
              <a:t>LLP</a:t>
            </a:r>
            <a:br>
              <a:rPr lang="en-US" sz="4000" dirty="0">
                <a:solidFill>
                  <a:schemeClr val="tx2"/>
                </a:solidFill>
              </a:rPr>
            </a:br>
            <a:r>
              <a:rPr lang="en-US" sz="3600" i="1" dirty="0">
                <a:solidFill>
                  <a:schemeClr val="tx2"/>
                </a:solidFill>
              </a:rPr>
              <a:t>Canada’s Specialty Insurance Firm</a:t>
            </a:r>
            <a:endParaRPr lang="en-US" sz="4000" i="1" dirty="0">
              <a:solidFill>
                <a:schemeClr val="tx2"/>
              </a:solidFill>
            </a:endParaRPr>
          </a:p>
        </p:txBody>
      </p:sp>
      <p:sp>
        <p:nvSpPr>
          <p:cNvPr id="2" name="Slide Number Placeholder 1">
            <a:extLst>
              <a:ext uri="{FF2B5EF4-FFF2-40B4-BE49-F238E27FC236}">
                <a16:creationId xmlns:a16="http://schemas.microsoft.com/office/drawing/2014/main" id="{9CAC3872-261A-4499-B2E5-87730B22A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759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UK test case</a:t>
            </a:r>
          </a:p>
        </p:txBody>
      </p:sp>
      <p:sp>
        <p:nvSpPr>
          <p:cNvPr id="3" name="Content Placeholder 2"/>
          <p:cNvSpPr>
            <a:spLocks noGrp="1"/>
          </p:cNvSpPr>
          <p:nvPr>
            <p:ph idx="1"/>
          </p:nvPr>
        </p:nvSpPr>
        <p:spPr/>
        <p:txBody>
          <a:bodyPr>
            <a:normAutofit fontScale="92500" lnSpcReduction="10000"/>
          </a:bodyPr>
          <a:lstStyle/>
          <a:p>
            <a:r>
              <a:rPr lang="en-US" dirty="0"/>
              <a:t>In June 2020, the FCA and 8 insurers, commenced test case litigation in the UK</a:t>
            </a:r>
          </a:p>
          <a:p>
            <a:r>
              <a:rPr lang="en-US" dirty="0"/>
              <a:t>Key issues at trial:</a:t>
            </a:r>
          </a:p>
          <a:p>
            <a:pPr lvl="1"/>
            <a:r>
              <a:rPr lang="en-US" dirty="0"/>
              <a:t>BI coverage for “disease clauses”</a:t>
            </a:r>
          </a:p>
          <a:p>
            <a:pPr lvl="1"/>
            <a:r>
              <a:rPr lang="en-US" dirty="0"/>
              <a:t>BI coverage for “prevention of access clauses”</a:t>
            </a:r>
          </a:p>
          <a:p>
            <a:pPr lvl="1"/>
            <a:r>
              <a:rPr lang="en-US" dirty="0"/>
              <a:t>Causal link required between BI losses and disease or other insured peril;</a:t>
            </a:r>
          </a:p>
          <a:p>
            <a:pPr lvl="1"/>
            <a:r>
              <a:rPr lang="en-US" dirty="0"/>
              <a:t>Quantification:  “Trends Clauses”</a:t>
            </a:r>
          </a:p>
          <a:p>
            <a:r>
              <a:rPr lang="en-US" dirty="0"/>
              <a:t>Decision released September 15, 2020</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11</a:t>
            </a:fld>
            <a:endParaRPr lang="en-CA"/>
          </a:p>
        </p:txBody>
      </p:sp>
    </p:spTree>
    <p:extLst>
      <p:ext uri="{BB962C8B-B14F-4D97-AF65-F5344CB8AC3E}">
        <p14:creationId xmlns:p14="http://schemas.microsoft.com/office/powerpoint/2010/main" val="357871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UK test case</a:t>
            </a:r>
          </a:p>
        </p:txBody>
      </p:sp>
      <p:sp>
        <p:nvSpPr>
          <p:cNvPr id="3" name="Content Placeholder 2"/>
          <p:cNvSpPr>
            <a:spLocks noGrp="1"/>
          </p:cNvSpPr>
          <p:nvPr>
            <p:ph idx="1"/>
          </p:nvPr>
        </p:nvSpPr>
        <p:spPr/>
        <p:txBody>
          <a:bodyPr/>
          <a:lstStyle/>
          <a:p>
            <a:r>
              <a:rPr lang="en-US" dirty="0"/>
              <a:t>The FCA and 6 of the 8 insurers appealed to UK Supreme Court</a:t>
            </a:r>
          </a:p>
          <a:p>
            <a:r>
              <a:rPr lang="en-US" dirty="0"/>
              <a:t>Appeal heard over 5 days in November 2020</a:t>
            </a:r>
          </a:p>
          <a:p>
            <a:r>
              <a:rPr lang="en-US" dirty="0"/>
              <a:t>Judgment was rendered early 2021</a:t>
            </a:r>
          </a:p>
          <a:p>
            <a:r>
              <a:rPr lang="en-US" dirty="0"/>
              <a:t>Influence in Canada?</a:t>
            </a:r>
          </a:p>
        </p:txBody>
      </p:sp>
      <p:sp>
        <p:nvSpPr>
          <p:cNvPr id="4" name="Slide Number Placeholder 3"/>
          <p:cNvSpPr>
            <a:spLocks noGrp="1"/>
          </p:cNvSpPr>
          <p:nvPr>
            <p:ph type="sldNum" sz="quarter" idx="12"/>
          </p:nvPr>
        </p:nvSpPr>
        <p:spPr/>
        <p:txBody>
          <a:bodyPr/>
          <a:lstStyle/>
          <a:p>
            <a:fld id="{0361CAEC-6F56-4A06-824A-B93D411FAAB9}" type="slidenum">
              <a:rPr lang="en-CA" smtClean="0"/>
              <a:pPr/>
              <a:t>12</a:t>
            </a:fld>
            <a:endParaRPr lang="en-CA"/>
          </a:p>
        </p:txBody>
      </p:sp>
    </p:spTree>
    <p:extLst>
      <p:ext uri="{BB962C8B-B14F-4D97-AF65-F5344CB8AC3E}">
        <p14:creationId xmlns:p14="http://schemas.microsoft.com/office/powerpoint/2010/main" val="290356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test case – disease clauses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Exemplar Insuring Agreement:</a:t>
            </a:r>
          </a:p>
          <a:p>
            <a:pPr marL="0" indent="0">
              <a:buNone/>
            </a:pPr>
            <a:endParaRPr lang="en-US" i="1" dirty="0"/>
          </a:p>
          <a:p>
            <a:pPr marL="0" indent="0">
              <a:buNone/>
            </a:pPr>
            <a:r>
              <a:rPr lang="en-US" i="1" dirty="0"/>
              <a:t>We shall indemnify You in respect of interruption or interference with the Business during the Indemnity Period following:</a:t>
            </a:r>
          </a:p>
          <a:p>
            <a:pPr marL="0" indent="0">
              <a:buNone/>
            </a:pPr>
            <a:endParaRPr lang="en-US" i="1" dirty="0"/>
          </a:p>
          <a:p>
            <a:pPr marL="514350" indent="-514350">
              <a:buAutoNum type="alphaLcPeriod"/>
            </a:pPr>
            <a:r>
              <a:rPr lang="en-US" i="1" dirty="0"/>
              <a:t>Any</a:t>
            </a:r>
          </a:p>
          <a:p>
            <a:pPr marL="514350" indent="-514350">
              <a:buAutoNum type="alphaLcPeriod"/>
            </a:pPr>
            <a:endParaRPr lang="en-US" i="1" dirty="0"/>
          </a:p>
          <a:p>
            <a:pPr marL="400050" lvl="1" indent="0">
              <a:buNone/>
            </a:pPr>
            <a:r>
              <a:rPr lang="en-US" sz="3100" i="1" dirty="0"/>
              <a:t>iii.   occurrence of a Notifiable Disease within a radius of 25 miles of the Premises;</a:t>
            </a:r>
            <a:endParaRPr lang="en-CA" sz="3100" i="1"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13</a:t>
            </a:fld>
            <a:endParaRPr lang="en-CA"/>
          </a:p>
        </p:txBody>
      </p:sp>
    </p:spTree>
    <p:extLst>
      <p:ext uri="{BB962C8B-B14F-4D97-AF65-F5344CB8AC3E}">
        <p14:creationId xmlns:p14="http://schemas.microsoft.com/office/powerpoint/2010/main" val="247376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test case – disease clauses</a:t>
            </a:r>
          </a:p>
        </p:txBody>
      </p:sp>
      <p:sp>
        <p:nvSpPr>
          <p:cNvPr id="3" name="Content Placeholder 2"/>
          <p:cNvSpPr>
            <a:spLocks noGrp="1"/>
          </p:cNvSpPr>
          <p:nvPr>
            <p:ph idx="1"/>
          </p:nvPr>
        </p:nvSpPr>
        <p:spPr/>
        <p:txBody>
          <a:bodyPr>
            <a:normAutofit/>
          </a:bodyPr>
          <a:lstStyle/>
          <a:p>
            <a:r>
              <a:rPr lang="en-CA" dirty="0"/>
              <a:t>High Court:</a:t>
            </a:r>
          </a:p>
          <a:p>
            <a:pPr lvl="1"/>
            <a:r>
              <a:rPr lang="en-CA" dirty="0"/>
              <a:t>Insured peril not the disease generally; it’s infection of any person within range Covers BI caused by COVID cases within radius</a:t>
            </a:r>
          </a:p>
          <a:p>
            <a:pPr lvl="1"/>
            <a:r>
              <a:rPr lang="en-CA" dirty="0"/>
              <a:t>Each COVID case is </a:t>
            </a:r>
            <a:r>
              <a:rPr lang="en-CA" u="sng" dirty="0"/>
              <a:t>a separate occurrence</a:t>
            </a:r>
          </a:p>
          <a:p>
            <a:pPr lvl="1"/>
            <a:r>
              <a:rPr lang="en-CA" dirty="0"/>
              <a:t>Canadian (FBI) wordings:  </a:t>
            </a:r>
            <a:r>
              <a:rPr lang="en-CA" dirty="0">
                <a:solidFill>
                  <a:prstClr val="black"/>
                </a:solidFill>
              </a:rPr>
              <a:t>“outbreak” vs </a:t>
            </a:r>
            <a:r>
              <a:rPr lang="en-CA" dirty="0"/>
              <a:t>“occurrence”  (WHO definition?)</a:t>
            </a:r>
          </a:p>
        </p:txBody>
      </p:sp>
      <p:sp>
        <p:nvSpPr>
          <p:cNvPr id="4" name="Slide Number Placeholder 3"/>
          <p:cNvSpPr>
            <a:spLocks noGrp="1"/>
          </p:cNvSpPr>
          <p:nvPr>
            <p:ph type="sldNum" sz="quarter" idx="12"/>
          </p:nvPr>
        </p:nvSpPr>
        <p:spPr/>
        <p:txBody>
          <a:bodyPr/>
          <a:lstStyle/>
          <a:p>
            <a:fld id="{0361CAEC-6F56-4A06-824A-B93D411FAAB9}" type="slidenum">
              <a:rPr lang="en-CA" smtClean="0"/>
              <a:pPr/>
              <a:t>14</a:t>
            </a:fld>
            <a:endParaRPr lang="en-CA"/>
          </a:p>
        </p:txBody>
      </p:sp>
    </p:spTree>
    <p:extLst>
      <p:ext uri="{BB962C8B-B14F-4D97-AF65-F5344CB8AC3E}">
        <p14:creationId xmlns:p14="http://schemas.microsoft.com/office/powerpoint/2010/main" val="141045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UK test case – “prevention of access” coverage</a:t>
            </a:r>
          </a:p>
        </p:txBody>
      </p:sp>
      <p:sp>
        <p:nvSpPr>
          <p:cNvPr id="3" name="Content Placeholder 2"/>
          <p:cNvSpPr>
            <a:spLocks noGrp="1"/>
          </p:cNvSpPr>
          <p:nvPr>
            <p:ph idx="1"/>
          </p:nvPr>
        </p:nvSpPr>
        <p:spPr>
          <a:xfrm>
            <a:off x="755576" y="1916833"/>
            <a:ext cx="7869560" cy="3744416"/>
          </a:xfrm>
        </p:spPr>
        <p:txBody>
          <a:bodyPr>
            <a:normAutofit lnSpcReduction="10000"/>
          </a:bodyPr>
          <a:lstStyle/>
          <a:p>
            <a:r>
              <a:rPr lang="en-CA" dirty="0"/>
              <a:t>Covers BI loss resulting from public health/government orders:</a:t>
            </a:r>
          </a:p>
          <a:p>
            <a:pPr lvl="1"/>
            <a:r>
              <a:rPr lang="en-CA" dirty="0"/>
              <a:t>Restricting;</a:t>
            </a:r>
          </a:p>
          <a:p>
            <a:pPr lvl="1"/>
            <a:r>
              <a:rPr lang="en-CA" dirty="0"/>
              <a:t>preventing access to; and/or</a:t>
            </a:r>
          </a:p>
          <a:p>
            <a:pPr lvl="1"/>
            <a:r>
              <a:rPr lang="en-CA" dirty="0"/>
              <a:t>Restricting or prohibiting use of</a:t>
            </a:r>
          </a:p>
          <a:p>
            <a:pPr marL="457200" lvl="1" indent="0">
              <a:buNone/>
            </a:pPr>
            <a:r>
              <a:rPr lang="en-CA" dirty="0"/>
              <a:t>Insured business premises.</a:t>
            </a:r>
          </a:p>
          <a:p>
            <a:pPr marL="457200" lvl="1" indent="0">
              <a:buNone/>
            </a:pPr>
            <a:r>
              <a:rPr lang="en-CA" i="1" dirty="0"/>
              <a:t>(“Order of civil authority” in Canada – from P.D. or fortuitous event)</a:t>
            </a:r>
          </a:p>
        </p:txBody>
      </p:sp>
      <p:sp>
        <p:nvSpPr>
          <p:cNvPr id="4" name="Slide Number Placeholder 3"/>
          <p:cNvSpPr>
            <a:spLocks noGrp="1"/>
          </p:cNvSpPr>
          <p:nvPr>
            <p:ph type="sldNum" sz="quarter" idx="12"/>
          </p:nvPr>
        </p:nvSpPr>
        <p:spPr/>
        <p:txBody>
          <a:bodyPr/>
          <a:lstStyle/>
          <a:p>
            <a:fld id="{0361CAEC-6F56-4A06-824A-B93D411FAAB9}" type="slidenum">
              <a:rPr lang="en-CA" smtClean="0"/>
              <a:pPr/>
              <a:t>15</a:t>
            </a:fld>
            <a:endParaRPr lang="en-CA"/>
          </a:p>
        </p:txBody>
      </p:sp>
    </p:spTree>
    <p:extLst>
      <p:ext uri="{BB962C8B-B14F-4D97-AF65-F5344CB8AC3E}">
        <p14:creationId xmlns:p14="http://schemas.microsoft.com/office/powerpoint/2010/main" val="137985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UK test case – “prevention of access” coverage</a:t>
            </a:r>
          </a:p>
        </p:txBody>
      </p:sp>
      <p:sp>
        <p:nvSpPr>
          <p:cNvPr id="3" name="Content Placeholder 2"/>
          <p:cNvSpPr>
            <a:spLocks noGrp="1"/>
          </p:cNvSpPr>
          <p:nvPr>
            <p:ph idx="1"/>
          </p:nvPr>
        </p:nvSpPr>
        <p:spPr>
          <a:xfrm>
            <a:off x="817240" y="1628800"/>
            <a:ext cx="7869560" cy="4032448"/>
          </a:xfrm>
        </p:spPr>
        <p:txBody>
          <a:bodyPr>
            <a:normAutofit lnSpcReduction="10000"/>
          </a:bodyPr>
          <a:lstStyle/>
          <a:p>
            <a:r>
              <a:rPr lang="en-CA" dirty="0"/>
              <a:t>Restrictions don’t have to be formally legislated – public expectations?</a:t>
            </a:r>
          </a:p>
          <a:p>
            <a:r>
              <a:rPr lang="en-CA" dirty="0"/>
              <a:t>Restrictions/Inability to use:</a:t>
            </a:r>
          </a:p>
          <a:p>
            <a:pPr lvl="1"/>
            <a:r>
              <a:rPr lang="en-CA" dirty="0"/>
              <a:t>Impairment/hindrance not enough</a:t>
            </a:r>
          </a:p>
          <a:p>
            <a:pPr lvl="1"/>
            <a:r>
              <a:rPr lang="en-CA" dirty="0"/>
              <a:t>Covered if cannot use premises for discrete part of business activities OR if cannot use discrete part of premises for business.</a:t>
            </a:r>
          </a:p>
          <a:p>
            <a:r>
              <a:rPr lang="en-CA" dirty="0"/>
              <a:t>“Interruption” – not complete cessation</a:t>
            </a:r>
          </a:p>
          <a:p>
            <a:pPr lvl="1"/>
            <a:endParaRPr lang="en-CA" dirty="0"/>
          </a:p>
          <a:p>
            <a:pPr lvl="1"/>
            <a:endParaRPr lang="en-CA" dirty="0"/>
          </a:p>
          <a:p>
            <a:endParaRPr lang="en-CA"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16</a:t>
            </a:fld>
            <a:endParaRPr lang="en-CA"/>
          </a:p>
        </p:txBody>
      </p:sp>
    </p:spTree>
    <p:extLst>
      <p:ext uri="{BB962C8B-B14F-4D97-AF65-F5344CB8AC3E}">
        <p14:creationId xmlns:p14="http://schemas.microsoft.com/office/powerpoint/2010/main" val="404132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test case - causation</a:t>
            </a:r>
          </a:p>
        </p:txBody>
      </p:sp>
      <p:sp>
        <p:nvSpPr>
          <p:cNvPr id="3" name="Content Placeholder 2"/>
          <p:cNvSpPr>
            <a:spLocks noGrp="1"/>
          </p:cNvSpPr>
          <p:nvPr>
            <p:ph idx="1"/>
          </p:nvPr>
        </p:nvSpPr>
        <p:spPr/>
        <p:txBody>
          <a:bodyPr>
            <a:normAutofit fontScale="92500"/>
          </a:bodyPr>
          <a:lstStyle/>
          <a:p>
            <a:r>
              <a:rPr lang="en-CA" dirty="0"/>
              <a:t>Are losses resulting from restrictions made on national level (not just from local event) the legal cause of individual BI losses?</a:t>
            </a:r>
          </a:p>
          <a:p>
            <a:r>
              <a:rPr lang="en-CA" dirty="0"/>
              <a:t>There must be occurrence within radius</a:t>
            </a:r>
          </a:p>
          <a:p>
            <a:r>
              <a:rPr lang="en-CA" dirty="0"/>
              <a:t>But BI (restrictions) does not have to result </a:t>
            </a:r>
            <a:r>
              <a:rPr lang="en-CA" u="sng" dirty="0"/>
              <a:t>exclusively</a:t>
            </a:r>
            <a:r>
              <a:rPr lang="en-CA" dirty="0"/>
              <a:t> from cases in radius</a:t>
            </a:r>
          </a:p>
          <a:p>
            <a:r>
              <a:rPr lang="en-CA" dirty="0"/>
              <a:t>Insurers could have specified the contrary if they wanted to – they didn’t</a:t>
            </a:r>
          </a:p>
          <a:p>
            <a:endParaRPr lang="en-CA"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17</a:t>
            </a:fld>
            <a:endParaRPr lang="en-CA"/>
          </a:p>
        </p:txBody>
      </p:sp>
    </p:spTree>
    <p:extLst>
      <p:ext uri="{BB962C8B-B14F-4D97-AF65-F5344CB8AC3E}">
        <p14:creationId xmlns:p14="http://schemas.microsoft.com/office/powerpoint/2010/main" val="256085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test case - causation</a:t>
            </a:r>
          </a:p>
        </p:txBody>
      </p:sp>
      <p:sp>
        <p:nvSpPr>
          <p:cNvPr id="3" name="Content Placeholder 2"/>
          <p:cNvSpPr>
            <a:spLocks noGrp="1"/>
          </p:cNvSpPr>
          <p:nvPr>
            <p:ph idx="1"/>
          </p:nvPr>
        </p:nvSpPr>
        <p:spPr/>
        <p:txBody>
          <a:bodyPr>
            <a:normAutofit fontScale="92500" lnSpcReduction="10000"/>
          </a:bodyPr>
          <a:lstStyle/>
          <a:p>
            <a:r>
              <a:rPr lang="en-CA" dirty="0"/>
              <a:t>Most important takeaway:</a:t>
            </a:r>
          </a:p>
          <a:p>
            <a:pPr lvl="1"/>
            <a:r>
              <a:rPr lang="en-CA" dirty="0"/>
              <a:t>To show coverage, insured must only prove:</a:t>
            </a:r>
          </a:p>
          <a:p>
            <a:pPr lvl="2"/>
            <a:endParaRPr lang="en-CA" dirty="0"/>
          </a:p>
          <a:p>
            <a:pPr lvl="2"/>
            <a:r>
              <a:rPr lang="en-CA" dirty="0"/>
              <a:t>BI the result of government action in response to COVID-19; and</a:t>
            </a:r>
          </a:p>
          <a:p>
            <a:pPr lvl="2"/>
            <a:r>
              <a:rPr lang="en-CA" dirty="0"/>
              <a:t>One or more occurrences of COVID within radius (~2000 mile area!!)</a:t>
            </a:r>
          </a:p>
          <a:p>
            <a:pPr lvl="2"/>
            <a:endParaRPr lang="en-CA" dirty="0"/>
          </a:p>
          <a:p>
            <a:pPr lvl="1"/>
            <a:r>
              <a:rPr lang="en-CA" dirty="0"/>
              <a:t>Each individual case a separate and equally effective cause of the gov’t action.</a:t>
            </a:r>
          </a:p>
          <a:p>
            <a:pPr lvl="2"/>
            <a:endParaRPr lang="en-CA"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18</a:t>
            </a:fld>
            <a:endParaRPr lang="en-CA"/>
          </a:p>
        </p:txBody>
      </p:sp>
    </p:spTree>
    <p:extLst>
      <p:ext uri="{BB962C8B-B14F-4D97-AF65-F5344CB8AC3E}">
        <p14:creationId xmlns:p14="http://schemas.microsoft.com/office/powerpoint/2010/main" val="2182484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test case – trends clauses</a:t>
            </a:r>
          </a:p>
        </p:txBody>
      </p:sp>
      <p:sp>
        <p:nvSpPr>
          <p:cNvPr id="3" name="Content Placeholder 2"/>
          <p:cNvSpPr>
            <a:spLocks noGrp="1"/>
          </p:cNvSpPr>
          <p:nvPr>
            <p:ph idx="1"/>
          </p:nvPr>
        </p:nvSpPr>
        <p:spPr/>
        <p:txBody>
          <a:bodyPr>
            <a:normAutofit lnSpcReduction="10000"/>
          </a:bodyPr>
          <a:lstStyle/>
          <a:p>
            <a:r>
              <a:rPr lang="en-CA" dirty="0"/>
              <a:t>BI Coverage has trends language – calculate losses based on past performance</a:t>
            </a:r>
          </a:p>
          <a:p>
            <a:r>
              <a:rPr lang="en-CA" dirty="0"/>
              <a:t>But past performance affected by pandemic</a:t>
            </a:r>
          </a:p>
          <a:p>
            <a:r>
              <a:rPr lang="en-CA" dirty="0"/>
              <a:t>Allowable trends </a:t>
            </a:r>
            <a:r>
              <a:rPr lang="en-CA" u="sng" dirty="0"/>
              <a:t>do NOT include those arising from same underlying cause as insured peril</a:t>
            </a:r>
            <a:r>
              <a:rPr lang="en-CA" dirty="0"/>
              <a:t> (the pandemic)</a:t>
            </a:r>
          </a:p>
        </p:txBody>
      </p:sp>
      <p:sp>
        <p:nvSpPr>
          <p:cNvPr id="4" name="Slide Number Placeholder 3"/>
          <p:cNvSpPr>
            <a:spLocks noGrp="1"/>
          </p:cNvSpPr>
          <p:nvPr>
            <p:ph type="sldNum" sz="quarter" idx="12"/>
          </p:nvPr>
        </p:nvSpPr>
        <p:spPr/>
        <p:txBody>
          <a:bodyPr/>
          <a:lstStyle/>
          <a:p>
            <a:fld id="{0361CAEC-6F56-4A06-824A-B93D411FAAB9}" type="slidenum">
              <a:rPr lang="en-CA" smtClean="0"/>
              <a:pPr/>
              <a:t>19</a:t>
            </a:fld>
            <a:endParaRPr lang="en-CA"/>
          </a:p>
        </p:txBody>
      </p:sp>
    </p:spTree>
    <p:extLst>
      <p:ext uri="{BB962C8B-B14F-4D97-AF65-F5344CB8AC3E}">
        <p14:creationId xmlns:p14="http://schemas.microsoft.com/office/powerpoint/2010/main" val="346060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jpg"/>
          <p:cNvPicPr>
            <a:picLocks noChangeAspect="1"/>
          </p:cNvPicPr>
          <p:nvPr/>
        </p:nvPicPr>
        <p:blipFill>
          <a:blip r:embed="rId2" cstate="print"/>
          <a:stretch>
            <a:fillRect/>
          </a:stretch>
        </p:blipFill>
        <p:spPr>
          <a:xfrm>
            <a:off x="0" y="0"/>
            <a:ext cx="9144000" cy="5714999"/>
          </a:xfrm>
          <a:prstGeom prst="rect">
            <a:avLst/>
          </a:prstGeom>
        </p:spPr>
      </p:pic>
      <p:pic>
        <p:nvPicPr>
          <p:cNvPr id="13" name="Picture 12" descr="blank.png"/>
          <p:cNvPicPr>
            <a:picLocks noChangeAspect="1"/>
          </p:cNvPicPr>
          <p:nvPr/>
        </p:nvPicPr>
        <p:blipFill>
          <a:blip r:embed="rId3" cstate="print"/>
          <a:stretch>
            <a:fillRect/>
          </a:stretch>
        </p:blipFill>
        <p:spPr>
          <a:xfrm>
            <a:off x="3200400" y="2286000"/>
            <a:ext cx="5943600" cy="2895600"/>
          </a:xfrm>
          <a:prstGeom prst="rect">
            <a:avLst/>
          </a:prstGeom>
        </p:spPr>
      </p:pic>
      <p:sp>
        <p:nvSpPr>
          <p:cNvPr id="2" name="Title 1"/>
          <p:cNvSpPr>
            <a:spLocks noGrp="1"/>
          </p:cNvSpPr>
          <p:nvPr>
            <p:ph type="title"/>
          </p:nvPr>
        </p:nvSpPr>
        <p:spPr>
          <a:xfrm>
            <a:off x="762000" y="533400"/>
            <a:ext cx="7848872" cy="1143000"/>
          </a:xfrm>
        </p:spPr>
        <p:txBody>
          <a:bodyPr>
            <a:normAutofit/>
          </a:bodyPr>
          <a:lstStyle/>
          <a:p>
            <a:r>
              <a:rPr lang="en-US" b="1" dirty="0">
                <a:solidFill>
                  <a:srgbClr val="006B8F"/>
                </a:solidFill>
              </a:rPr>
              <a:t>Our Firm</a:t>
            </a:r>
          </a:p>
        </p:txBody>
      </p:sp>
      <p:sp>
        <p:nvSpPr>
          <p:cNvPr id="3" name="Content Placeholder 2"/>
          <p:cNvSpPr>
            <a:spLocks noGrp="1"/>
          </p:cNvSpPr>
          <p:nvPr>
            <p:ph idx="1"/>
          </p:nvPr>
        </p:nvSpPr>
        <p:spPr>
          <a:xfrm>
            <a:off x="3581400" y="2819400"/>
            <a:ext cx="3124200" cy="2590800"/>
          </a:xfrm>
        </p:spPr>
        <p:txBody>
          <a:bodyPr>
            <a:normAutofit/>
          </a:bodyPr>
          <a:lstStyle/>
          <a:p>
            <a:pPr lvl="1">
              <a:buNone/>
            </a:pPr>
            <a:r>
              <a:rPr lang="en-US" sz="2400" b="1" dirty="0">
                <a:solidFill>
                  <a:srgbClr val="006B8F"/>
                </a:solidFill>
              </a:rPr>
              <a:t>Offices in:</a:t>
            </a:r>
          </a:p>
          <a:p>
            <a:pPr lvl="2"/>
            <a:r>
              <a:rPr lang="en-US" dirty="0"/>
              <a:t>Toronto</a:t>
            </a:r>
          </a:p>
          <a:p>
            <a:pPr lvl="2"/>
            <a:r>
              <a:rPr lang="en-US" dirty="0"/>
              <a:t>Vancouver </a:t>
            </a:r>
          </a:p>
          <a:p>
            <a:pPr lvl="2"/>
            <a:r>
              <a:rPr lang="en-US" dirty="0"/>
              <a:t>Calgary	</a:t>
            </a:r>
          </a:p>
          <a:p>
            <a:pPr lvl="2"/>
            <a:r>
              <a:rPr lang="en-US" dirty="0"/>
              <a:t>Kelowna</a:t>
            </a:r>
          </a:p>
        </p:txBody>
      </p:sp>
      <p:sp>
        <p:nvSpPr>
          <p:cNvPr id="11" name="TextBox 10"/>
          <p:cNvSpPr txBox="1"/>
          <p:nvPr/>
        </p:nvSpPr>
        <p:spPr>
          <a:xfrm>
            <a:off x="3276600" y="2362200"/>
            <a:ext cx="5867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Canada’s Specialty Insurance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B899FAE-C35F-4134-9821-E96922A796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0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UK test case</a:t>
            </a:r>
          </a:p>
        </p:txBody>
      </p:sp>
      <p:sp>
        <p:nvSpPr>
          <p:cNvPr id="3" name="Content Placeholder 2"/>
          <p:cNvSpPr>
            <a:spLocks noGrp="1"/>
          </p:cNvSpPr>
          <p:nvPr>
            <p:ph idx="1"/>
          </p:nvPr>
        </p:nvSpPr>
        <p:spPr>
          <a:xfrm>
            <a:off x="637220" y="1340768"/>
            <a:ext cx="7869560" cy="4032448"/>
          </a:xfrm>
        </p:spPr>
        <p:txBody>
          <a:bodyPr/>
          <a:lstStyle/>
          <a:p>
            <a:pPr marL="0" indent="0">
              <a:buNone/>
            </a:pPr>
            <a:r>
              <a:rPr lang="en-US" dirty="0"/>
              <a:t>What impact will it have in Canada?</a:t>
            </a: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rgbClr val="000000"/>
                </a:solidFill>
                <a:effectLst/>
                <a:latin typeface="Book Antiqua" panose="02040602050305030304" pitchFamily="18" charset="0"/>
                <a:ea typeface="Calibri" panose="020F0502020204030204" pitchFamily="34" charset="0"/>
              </a:rPr>
              <a:t>No precedential value, but will be influential</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rgbClr val="000000"/>
                </a:solidFill>
                <a:effectLst/>
                <a:latin typeface="Book Antiqua" panose="02040602050305030304" pitchFamily="18" charset="0"/>
                <a:ea typeface="Calibri" panose="020F0502020204030204" pitchFamily="34" charset="0"/>
              </a:rPr>
              <a:t>Causation likely most important issue – local infection need not be cause of restriction </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rgbClr val="000000"/>
                </a:solidFill>
                <a:effectLst/>
                <a:latin typeface="Book Antiqua" panose="02040602050305030304" pitchFamily="18" charset="0"/>
                <a:ea typeface="Calibri" panose="020F0502020204030204" pitchFamily="34" charset="0"/>
              </a:rPr>
              <a:t>Canadian wordings have PD requirement more frequently</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rgbClr val="000000"/>
                </a:solidFill>
                <a:effectLst/>
                <a:latin typeface="Book Antiqua" panose="02040602050305030304" pitchFamily="18" charset="0"/>
                <a:ea typeface="Calibri" panose="020F0502020204030204" pitchFamily="34" charset="0"/>
              </a:rPr>
              <a:t>Canadian wordings:  “direct result of” vs. “following an occurrence” in UK</a:t>
            </a: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rgbClr val="000000"/>
                </a:solidFill>
                <a:ea typeface="Calibri" panose="020F0502020204030204" pitchFamily="34" charset="0"/>
              </a:rPr>
              <a:t>Partial loss of use sufficient?</a:t>
            </a:r>
            <a:endParaRPr lang="en-US" sz="28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20</a:t>
            </a:fld>
            <a:endParaRPr lang="en-CA"/>
          </a:p>
        </p:txBody>
      </p:sp>
    </p:spTree>
    <p:extLst>
      <p:ext uri="{BB962C8B-B14F-4D97-AF65-F5344CB8AC3E}">
        <p14:creationId xmlns:p14="http://schemas.microsoft.com/office/powerpoint/2010/main" val="67878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Ontario class action certifications</a:t>
            </a:r>
          </a:p>
        </p:txBody>
      </p:sp>
      <p:sp>
        <p:nvSpPr>
          <p:cNvPr id="3" name="Content Placeholder 2"/>
          <p:cNvSpPr>
            <a:spLocks noGrp="1"/>
          </p:cNvSpPr>
          <p:nvPr>
            <p:ph idx="1"/>
          </p:nvPr>
        </p:nvSpPr>
        <p:spPr/>
        <p:txBody>
          <a:bodyPr>
            <a:normAutofit fontScale="92500" lnSpcReduction="20000"/>
          </a:bodyPr>
          <a:lstStyle/>
          <a:p>
            <a:r>
              <a:rPr lang="en-US" dirty="0"/>
              <a:t>Class action lawsuit certified against 14 insurance companies that denied business interruption claims related to Covid-19</a:t>
            </a:r>
          </a:p>
          <a:p>
            <a:r>
              <a:rPr lang="en-US" dirty="0"/>
              <a:t>Coverages at issue relate to the </a:t>
            </a:r>
            <a:r>
              <a:rPr lang="en-US" b="1" dirty="0"/>
              <a:t>actual or suspected infection </a:t>
            </a:r>
            <a:r>
              <a:rPr lang="en-US" dirty="0"/>
              <a:t>of certain individuals or the </a:t>
            </a:r>
            <a:r>
              <a:rPr lang="en-US" b="1" dirty="0"/>
              <a:t>actual or suspected presence of the virus</a:t>
            </a:r>
            <a:r>
              <a:rPr lang="en-US" dirty="0"/>
              <a:t> on insured premises as well as losses stemming from an order of civil authority</a:t>
            </a:r>
          </a:p>
          <a:p>
            <a:r>
              <a:rPr lang="en-US" dirty="0"/>
              <a:t>This class action is separate from other class action lawsuits certified against Aviva</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21</a:t>
            </a:fld>
            <a:endParaRPr lang="en-CA"/>
          </a:p>
        </p:txBody>
      </p:sp>
    </p:spTree>
    <p:extLst>
      <p:ext uri="{BB962C8B-B14F-4D97-AF65-F5344CB8AC3E}">
        <p14:creationId xmlns:p14="http://schemas.microsoft.com/office/powerpoint/2010/main" val="195778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Ontario class action certifications</a:t>
            </a:r>
          </a:p>
        </p:txBody>
      </p:sp>
      <p:sp>
        <p:nvSpPr>
          <p:cNvPr id="3" name="Content Placeholder 2"/>
          <p:cNvSpPr>
            <a:spLocks noGrp="1"/>
          </p:cNvSpPr>
          <p:nvPr>
            <p:ph idx="1"/>
          </p:nvPr>
        </p:nvSpPr>
        <p:spPr/>
        <p:txBody>
          <a:bodyPr>
            <a:normAutofit/>
          </a:bodyPr>
          <a:lstStyle/>
          <a:p>
            <a:r>
              <a:rPr lang="en-US" dirty="0"/>
              <a:t>Three class actions certified against Aviva:</a:t>
            </a:r>
          </a:p>
          <a:p>
            <a:pPr lvl="1"/>
            <a:r>
              <a:rPr lang="en-US" dirty="0"/>
              <a:t>Class action led by a branch of the Royal Canadian Legion; </a:t>
            </a:r>
          </a:p>
          <a:p>
            <a:pPr lvl="1"/>
            <a:r>
              <a:rPr lang="en-US" dirty="0"/>
              <a:t>Class action led by a denturist; and</a:t>
            </a:r>
          </a:p>
          <a:p>
            <a:pPr lvl="1"/>
            <a:r>
              <a:rPr lang="en-US" dirty="0"/>
              <a:t>Class action led by a windows company (</a:t>
            </a:r>
            <a:r>
              <a:rPr lang="en-US" dirty="0" err="1"/>
              <a:t>Nordik</a:t>
            </a:r>
            <a:r>
              <a:rPr lang="en-US" dirty="0"/>
              <a:t>)</a:t>
            </a:r>
          </a:p>
          <a:p>
            <a:pPr marL="457200" lvl="1" indent="0">
              <a:buNone/>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22</a:t>
            </a:fld>
            <a:endParaRPr lang="en-CA"/>
          </a:p>
        </p:txBody>
      </p:sp>
    </p:spTree>
    <p:extLst>
      <p:ext uri="{BB962C8B-B14F-4D97-AF65-F5344CB8AC3E}">
        <p14:creationId xmlns:p14="http://schemas.microsoft.com/office/powerpoint/2010/main" val="347146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Ontario class action certifications</a:t>
            </a:r>
          </a:p>
        </p:txBody>
      </p:sp>
      <p:sp>
        <p:nvSpPr>
          <p:cNvPr id="3" name="Content Placeholder 2"/>
          <p:cNvSpPr>
            <a:spLocks noGrp="1"/>
          </p:cNvSpPr>
          <p:nvPr>
            <p:ph idx="1"/>
          </p:nvPr>
        </p:nvSpPr>
        <p:spPr/>
        <p:txBody>
          <a:bodyPr>
            <a:normAutofit fontScale="77500" lnSpcReduction="20000"/>
          </a:bodyPr>
          <a:lstStyle/>
          <a:p>
            <a:r>
              <a:rPr lang="en-US" dirty="0"/>
              <a:t>Royal Canadian Legion: coverage at issue is restricted access BI coverage </a:t>
            </a:r>
          </a:p>
          <a:p>
            <a:pPr marL="0" indent="0">
              <a:buNone/>
            </a:pPr>
            <a:endParaRPr lang="en-US" dirty="0"/>
          </a:p>
          <a:p>
            <a:r>
              <a:rPr lang="en-US" dirty="0"/>
              <a:t>Denturists: coverages at issue include restricted access BI coverage and negative publicity coverage</a:t>
            </a:r>
          </a:p>
          <a:p>
            <a:pPr marL="0" indent="0">
              <a:buNone/>
            </a:pPr>
            <a:r>
              <a:rPr lang="en-US" dirty="0"/>
              <a:t> </a:t>
            </a:r>
          </a:p>
          <a:p>
            <a:r>
              <a:rPr lang="en-US" dirty="0" err="1"/>
              <a:t>Nordik</a:t>
            </a:r>
            <a:r>
              <a:rPr lang="en-US" dirty="0"/>
              <a:t>: coverages at issue include business losses resulting from the “outbreak of a contagious or infectious disease within 25 km” of policyholders’ premises and restricted access coverage</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23</a:t>
            </a:fld>
            <a:endParaRPr lang="en-CA"/>
          </a:p>
        </p:txBody>
      </p:sp>
    </p:spTree>
    <p:extLst>
      <p:ext uri="{BB962C8B-B14F-4D97-AF65-F5344CB8AC3E}">
        <p14:creationId xmlns:p14="http://schemas.microsoft.com/office/powerpoint/2010/main" val="62511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Recent BC and Ontario Court of Appeal cases on “physical damage</a:t>
            </a:r>
            <a:r>
              <a:rPr lang="en-US" dirty="0"/>
              <a:t>”</a:t>
            </a:r>
          </a:p>
        </p:txBody>
      </p:sp>
      <p:sp>
        <p:nvSpPr>
          <p:cNvPr id="3" name="Content Placeholder 2"/>
          <p:cNvSpPr>
            <a:spLocks noGrp="1"/>
          </p:cNvSpPr>
          <p:nvPr>
            <p:ph idx="1"/>
          </p:nvPr>
        </p:nvSpPr>
        <p:spPr>
          <a:xfrm>
            <a:off x="755576" y="2132855"/>
            <a:ext cx="7869560" cy="2880321"/>
          </a:xfrm>
        </p:spPr>
        <p:txBody>
          <a:bodyPr>
            <a:normAutofit fontScale="85000" lnSpcReduction="20000"/>
          </a:bodyPr>
          <a:lstStyle/>
          <a:p>
            <a:r>
              <a:rPr lang="en-US" i="1" dirty="0"/>
              <a:t>Prosperity Electric v. Aviva Insurance Company of Canada</a:t>
            </a:r>
            <a:r>
              <a:rPr lang="en-US" dirty="0"/>
              <a:t>, 2021 BCCA 237</a:t>
            </a:r>
          </a:p>
          <a:p>
            <a:endParaRPr lang="en-US" dirty="0"/>
          </a:p>
          <a:p>
            <a:pPr marL="0" indent="0">
              <a:buNone/>
            </a:pPr>
            <a:r>
              <a:rPr lang="en-US" dirty="0"/>
              <a:t>And</a:t>
            </a:r>
          </a:p>
          <a:p>
            <a:pPr marL="0" indent="0">
              <a:buNone/>
            </a:pPr>
            <a:endParaRPr lang="en-US" dirty="0"/>
          </a:p>
          <a:p>
            <a:r>
              <a:rPr lang="en-US" i="1" dirty="0"/>
              <a:t>MDS Inc. v. Factory Mutual Insurance Company</a:t>
            </a:r>
            <a:r>
              <a:rPr lang="en-US" dirty="0"/>
              <a:t>, 2021 ONCA 594</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24</a:t>
            </a:fld>
            <a:endParaRPr lang="en-CA"/>
          </a:p>
        </p:txBody>
      </p:sp>
    </p:spTree>
    <p:extLst>
      <p:ext uri="{BB962C8B-B14F-4D97-AF65-F5344CB8AC3E}">
        <p14:creationId xmlns:p14="http://schemas.microsoft.com/office/powerpoint/2010/main" val="150204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Prosperity Electric v. Aviva </a:t>
            </a:r>
            <a:r>
              <a:rPr lang="en-US" dirty="0"/>
              <a:t>(BCCA)</a:t>
            </a:r>
          </a:p>
        </p:txBody>
      </p:sp>
      <p:sp>
        <p:nvSpPr>
          <p:cNvPr id="3" name="Content Placeholder 2"/>
          <p:cNvSpPr>
            <a:spLocks noGrp="1"/>
          </p:cNvSpPr>
          <p:nvPr>
            <p:ph idx="1"/>
          </p:nvPr>
        </p:nvSpPr>
        <p:spPr/>
        <p:txBody>
          <a:bodyPr>
            <a:normAutofit fontScale="92500"/>
          </a:bodyPr>
          <a:lstStyle/>
          <a:p>
            <a:r>
              <a:rPr lang="en-US" dirty="0"/>
              <a:t>Prosperity: lighting fixtures in its premises contaminated by residue (smoke/soot) from fire in an adjacent business</a:t>
            </a:r>
          </a:p>
          <a:p>
            <a:r>
              <a:rPr lang="en-US" dirty="0"/>
              <a:t>Testing of fixtures indicated presence of chloride particles but</a:t>
            </a:r>
            <a:r>
              <a:rPr lang="en-US" dirty="0">
                <a:sym typeface="Wingdings" panose="05000000000000000000" pitchFamily="2" charset="2"/>
              </a:rPr>
              <a:t> no impairment of functionality or alteration of appearance</a:t>
            </a:r>
          </a:p>
          <a:p>
            <a:r>
              <a:rPr lang="en-US" dirty="0"/>
              <a:t>Coverage for “</a:t>
            </a:r>
            <a:r>
              <a:rPr lang="en-US" i="1" dirty="0"/>
              <a:t>direct physical loss of or damage</a:t>
            </a:r>
            <a:r>
              <a:rPr lang="en-US" dirty="0"/>
              <a:t>” to insured property</a:t>
            </a:r>
          </a:p>
          <a:p>
            <a:endParaRPr lang="en-US" dirty="0">
              <a:sym typeface="Wingdings" panose="05000000000000000000" pitchFamily="2" charset="2"/>
            </a:endParaRP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25</a:t>
            </a:fld>
            <a:endParaRPr lang="en-CA"/>
          </a:p>
        </p:txBody>
      </p:sp>
    </p:spTree>
    <p:extLst>
      <p:ext uri="{BB962C8B-B14F-4D97-AF65-F5344CB8AC3E}">
        <p14:creationId xmlns:p14="http://schemas.microsoft.com/office/powerpoint/2010/main" val="2850443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Prosperity Electric v. Aviva </a:t>
            </a:r>
            <a:r>
              <a:rPr lang="en-US" dirty="0"/>
              <a:t>(BCCA)</a:t>
            </a:r>
          </a:p>
        </p:txBody>
      </p:sp>
      <p:sp>
        <p:nvSpPr>
          <p:cNvPr id="3" name="Content Placeholder 2"/>
          <p:cNvSpPr>
            <a:spLocks noGrp="1"/>
          </p:cNvSpPr>
          <p:nvPr>
            <p:ph idx="1"/>
          </p:nvPr>
        </p:nvSpPr>
        <p:spPr/>
        <p:txBody>
          <a:bodyPr>
            <a:normAutofit fontScale="85000" lnSpcReduction="20000"/>
          </a:bodyPr>
          <a:lstStyle/>
          <a:p>
            <a:r>
              <a:rPr lang="en-US" i="1" dirty="0" err="1"/>
              <a:t>Acciona</a:t>
            </a:r>
            <a:r>
              <a:rPr lang="en-US" dirty="0"/>
              <a:t> (2015): </a:t>
            </a:r>
            <a:r>
              <a:rPr lang="en-US" i="1" dirty="0"/>
              <a:t>“physical loss” and “damage” denote an alteration in the appearance, shape, </a:t>
            </a:r>
            <a:r>
              <a:rPr lang="en-US" i="1" dirty="0" err="1"/>
              <a:t>colour</a:t>
            </a:r>
            <a:r>
              <a:rPr lang="en-US" i="1" dirty="0"/>
              <a:t> or other material dimension of the property insured.</a:t>
            </a:r>
          </a:p>
          <a:p>
            <a:r>
              <a:rPr lang="en-US" dirty="0"/>
              <a:t>Court said “material dimension” (per </a:t>
            </a:r>
            <a:r>
              <a:rPr lang="en-US" i="1" dirty="0" err="1"/>
              <a:t>Acciona</a:t>
            </a:r>
            <a:r>
              <a:rPr lang="en-US" dirty="0"/>
              <a:t>) meant an alteration to a </a:t>
            </a:r>
            <a:r>
              <a:rPr lang="en-US" u="sng" dirty="0"/>
              <a:t>physical</a:t>
            </a:r>
            <a:r>
              <a:rPr lang="en-US" dirty="0"/>
              <a:t> parameter – not just presence of chloride ions</a:t>
            </a:r>
          </a:p>
          <a:p>
            <a:r>
              <a:rPr lang="en-US" dirty="0"/>
              <a:t>BCCA re-affirmed that “damage” refers to a “harmful alteration to insured property”</a:t>
            </a:r>
          </a:p>
          <a:p>
            <a:r>
              <a:rPr lang="en-US" dirty="0"/>
              <a:t>As appearance, function and value were unaffected by the chloride anions, there was no damage</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26</a:t>
            </a:fld>
            <a:endParaRPr lang="en-CA"/>
          </a:p>
        </p:txBody>
      </p:sp>
    </p:spTree>
    <p:extLst>
      <p:ext uri="{BB962C8B-B14F-4D97-AF65-F5344CB8AC3E}">
        <p14:creationId xmlns:p14="http://schemas.microsoft.com/office/powerpoint/2010/main" val="282909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5588-E6C9-4ADA-92BB-CB5529D01149}"/>
              </a:ext>
            </a:extLst>
          </p:cNvPr>
          <p:cNvSpPr>
            <a:spLocks noGrp="1"/>
          </p:cNvSpPr>
          <p:nvPr>
            <p:ph type="title"/>
          </p:nvPr>
        </p:nvSpPr>
        <p:spPr>
          <a:xfrm>
            <a:off x="755576" y="274638"/>
            <a:ext cx="7848872" cy="1143000"/>
          </a:xfrm>
        </p:spPr>
        <p:txBody>
          <a:bodyPr>
            <a:normAutofit fontScale="90000"/>
          </a:bodyPr>
          <a:lstStyle/>
          <a:p>
            <a:br>
              <a:rPr lang="en-US" sz="3600" b="1" dirty="0">
                <a:solidFill>
                  <a:srgbClr val="0070C0"/>
                </a:solidFill>
              </a:rPr>
            </a:br>
            <a:r>
              <a:rPr lang="en-US" i="1" dirty="0"/>
              <a:t>MDS v. Factory Mutual </a:t>
            </a:r>
            <a:r>
              <a:rPr lang="en-US" dirty="0"/>
              <a:t>(ONCA)</a:t>
            </a:r>
            <a:br>
              <a:rPr lang="en-US" dirty="0"/>
            </a:br>
            <a:endParaRPr lang="en-US" dirty="0"/>
          </a:p>
        </p:txBody>
      </p:sp>
      <p:sp>
        <p:nvSpPr>
          <p:cNvPr id="3" name="Content Placeholder 2">
            <a:extLst>
              <a:ext uri="{FF2B5EF4-FFF2-40B4-BE49-F238E27FC236}">
                <a16:creationId xmlns:a16="http://schemas.microsoft.com/office/drawing/2014/main" id="{DC5F7491-DD04-42D8-BE1F-9F89B88D8C3F}"/>
              </a:ext>
            </a:extLst>
          </p:cNvPr>
          <p:cNvSpPr>
            <a:spLocks noGrp="1"/>
          </p:cNvSpPr>
          <p:nvPr>
            <p:ph idx="4294967295"/>
          </p:nvPr>
        </p:nvSpPr>
        <p:spPr>
          <a:xfrm>
            <a:off x="755576" y="1628801"/>
            <a:ext cx="7869560" cy="4032448"/>
          </a:xfrm>
        </p:spPr>
        <p:txBody>
          <a:bodyPr>
            <a:normAutofit fontScale="92500"/>
          </a:bodyPr>
          <a:lstStyle/>
          <a:p>
            <a:r>
              <a:rPr lang="en-US" dirty="0"/>
              <a:t>MDS used radio-isotopes from NRU Chalk River to produce medical supplies.</a:t>
            </a:r>
          </a:p>
          <a:p>
            <a:r>
              <a:rPr lang="en-US" dirty="0"/>
              <a:t>NRU shut down to repair a heavy water leak caused by corrosion in a component of the reactor; </a:t>
            </a:r>
          </a:p>
          <a:p>
            <a:r>
              <a:rPr lang="en-US" dirty="0"/>
              <a:t>MDS could not buy isotopes while the facility was shut down – claim for contingent businesses losses</a:t>
            </a:r>
          </a:p>
        </p:txBody>
      </p:sp>
    </p:spTree>
    <p:extLst>
      <p:ext uri="{BB962C8B-B14F-4D97-AF65-F5344CB8AC3E}">
        <p14:creationId xmlns:p14="http://schemas.microsoft.com/office/powerpoint/2010/main" val="1160664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848872" cy="576064"/>
          </a:xfrm>
        </p:spPr>
        <p:txBody>
          <a:bodyPr>
            <a:normAutofit fontScale="90000"/>
          </a:bodyPr>
          <a:lstStyle/>
          <a:p>
            <a:r>
              <a:rPr lang="en-US" i="1" dirty="0"/>
              <a:t>MDS v. Factory Mutual </a:t>
            </a:r>
            <a:r>
              <a:rPr lang="en-US" dirty="0"/>
              <a:t>(ONCA)</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Insurer denied MDS’ claim relying on the corrosion exclusion (which itself contained an exception for “physical damage” resulting from corrosion that was not otherwise excluded)</a:t>
            </a:r>
          </a:p>
          <a:p>
            <a:r>
              <a:rPr lang="en-US" dirty="0"/>
              <a:t>Trial judge: no physical damage to the reactor beyond the corrosion but “loss of use” of the reactor ought to be considered “resulting physical damage” because the term “physical damage” was ambiguous</a:t>
            </a:r>
          </a:p>
          <a:p>
            <a:r>
              <a:rPr lang="en-US" dirty="0"/>
              <a:t>Appeal court said no – “loss of use” is not physical damage</a:t>
            </a:r>
          </a:p>
        </p:txBody>
      </p:sp>
      <p:sp>
        <p:nvSpPr>
          <p:cNvPr id="4" name="Slide Number Placeholder 3"/>
          <p:cNvSpPr>
            <a:spLocks noGrp="1"/>
          </p:cNvSpPr>
          <p:nvPr>
            <p:ph type="sldNum" sz="quarter" idx="12"/>
          </p:nvPr>
        </p:nvSpPr>
        <p:spPr/>
        <p:txBody>
          <a:bodyPr/>
          <a:lstStyle/>
          <a:p>
            <a:fld id="{0361CAEC-6F56-4A06-824A-B93D411FAAB9}" type="slidenum">
              <a:rPr lang="en-CA" smtClean="0"/>
              <a:pPr/>
              <a:t>28</a:t>
            </a:fld>
            <a:endParaRPr lang="en-CA"/>
          </a:p>
        </p:txBody>
      </p:sp>
    </p:spTree>
    <p:extLst>
      <p:ext uri="{BB962C8B-B14F-4D97-AF65-F5344CB8AC3E}">
        <p14:creationId xmlns:p14="http://schemas.microsoft.com/office/powerpoint/2010/main" val="338648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cases in the US</a:t>
            </a:r>
          </a:p>
        </p:txBody>
      </p:sp>
      <p:sp>
        <p:nvSpPr>
          <p:cNvPr id="3" name="Content Placeholder 2"/>
          <p:cNvSpPr>
            <a:spLocks noGrp="1"/>
          </p:cNvSpPr>
          <p:nvPr>
            <p:ph idx="1"/>
          </p:nvPr>
        </p:nvSpPr>
        <p:spPr/>
        <p:txBody>
          <a:bodyPr>
            <a:normAutofit/>
          </a:bodyPr>
          <a:lstStyle/>
          <a:p>
            <a:r>
              <a:rPr lang="en-US" dirty="0"/>
              <a:t>Covid-19 related insurance lawsuits in the US are in the four figures </a:t>
            </a:r>
          </a:p>
          <a:p>
            <a:r>
              <a:rPr lang="en-US" dirty="0"/>
              <a:t>Penn Law has been tracking Covid-19 related litigation – of those cases ruled on, insurers have overwhelmingly won</a:t>
            </a:r>
          </a:p>
          <a:p>
            <a:pPr marL="0" indent="0">
              <a:buNone/>
            </a:pPr>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29</a:t>
            </a:fld>
            <a:endParaRPr lang="en-CA"/>
          </a:p>
        </p:txBody>
      </p:sp>
    </p:spTree>
    <p:extLst>
      <p:ext uri="{BB962C8B-B14F-4D97-AF65-F5344CB8AC3E}">
        <p14:creationId xmlns:p14="http://schemas.microsoft.com/office/powerpoint/2010/main" val="29961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44" y="1340768"/>
            <a:ext cx="7772400" cy="1470025"/>
          </a:xfrm>
        </p:spPr>
        <p:txBody>
          <a:bodyPr>
            <a:normAutofit/>
          </a:bodyPr>
          <a:lstStyle/>
          <a:p>
            <a:r>
              <a:rPr lang="en-CA" sz="4800" b="1" dirty="0">
                <a:solidFill>
                  <a:srgbClr val="005D8F"/>
                </a:solidFill>
              </a:rPr>
              <a:t>Covid-19: case law review</a:t>
            </a:r>
          </a:p>
        </p:txBody>
      </p:sp>
      <p:sp>
        <p:nvSpPr>
          <p:cNvPr id="3" name="Subtitle 2"/>
          <p:cNvSpPr>
            <a:spLocks noGrp="1"/>
          </p:cNvSpPr>
          <p:nvPr>
            <p:ph type="subTitle" idx="1"/>
          </p:nvPr>
        </p:nvSpPr>
        <p:spPr/>
        <p:txBody>
          <a:bodyPr/>
          <a:lstStyle/>
          <a:p>
            <a:r>
              <a:rPr lang="en-CA" dirty="0">
                <a:solidFill>
                  <a:schemeClr val="tx1"/>
                </a:solidFill>
              </a:rPr>
              <a:t>Michael Libby</a:t>
            </a:r>
          </a:p>
          <a:p>
            <a:r>
              <a:rPr lang="en-CA" dirty="0">
                <a:solidFill>
                  <a:schemeClr val="tx1"/>
                </a:solidFill>
              </a:rPr>
              <a:t>Shelley Armstrong</a:t>
            </a:r>
          </a:p>
        </p:txBody>
      </p:sp>
      <p:sp>
        <p:nvSpPr>
          <p:cNvPr id="4" name="Slide Number Placeholder 3"/>
          <p:cNvSpPr>
            <a:spLocks noGrp="1"/>
          </p:cNvSpPr>
          <p:nvPr>
            <p:ph type="sldNum" sz="quarter" idx="12"/>
          </p:nvPr>
        </p:nvSpPr>
        <p:spPr/>
        <p:txBody>
          <a:bodyPr/>
          <a:lstStyle/>
          <a:p>
            <a:fld id="{0361CAEC-6F56-4A06-824A-B93D411FAAB9}" type="slidenum">
              <a:rPr lang="en-CA" smtClean="0"/>
              <a:pPr/>
              <a:t>3</a:t>
            </a:fld>
            <a:endParaRPr lang="en-CA"/>
          </a:p>
        </p:txBody>
      </p:sp>
    </p:spTree>
    <p:extLst>
      <p:ext uri="{BB962C8B-B14F-4D97-AF65-F5344CB8AC3E}">
        <p14:creationId xmlns:p14="http://schemas.microsoft.com/office/powerpoint/2010/main" val="1094747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Merits Rulings on Motions to Dismiss in State Court</a:t>
            </a:r>
          </a:p>
        </p:txBody>
      </p:sp>
      <p:sp>
        <p:nvSpPr>
          <p:cNvPr id="3" name="Content Placeholder 2"/>
          <p:cNvSpPr>
            <a:spLocks noGrp="1"/>
          </p:cNvSpPr>
          <p:nvPr>
            <p:ph idx="1"/>
          </p:nvPr>
        </p:nvSpPr>
        <p:spPr>
          <a:xfrm>
            <a:off x="755576" y="1777676"/>
            <a:ext cx="7869560" cy="3883572"/>
          </a:xfrm>
        </p:spPr>
        <p:txBody>
          <a:bodyPr>
            <a:normAutofit fontScale="92500" lnSpcReduction="10000"/>
          </a:bodyPr>
          <a:lstStyle/>
          <a:p>
            <a:endParaRPr lang="en-US" dirty="0"/>
          </a:p>
          <a:p>
            <a:endParaRPr lang="en-US"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r>
              <a:rPr lang="en-US" sz="1300" dirty="0"/>
              <a:t>Source: cclt.law.upenn.edu/judicial-rulings/</a:t>
            </a:r>
          </a:p>
        </p:txBody>
      </p:sp>
      <p:sp>
        <p:nvSpPr>
          <p:cNvPr id="4" name="Slide Number Placeholder 3"/>
          <p:cNvSpPr>
            <a:spLocks noGrp="1"/>
          </p:cNvSpPr>
          <p:nvPr>
            <p:ph type="sldNum" sz="quarter" idx="12"/>
          </p:nvPr>
        </p:nvSpPr>
        <p:spPr/>
        <p:txBody>
          <a:bodyPr/>
          <a:lstStyle/>
          <a:p>
            <a:fld id="{0361CAEC-6F56-4A06-824A-B93D411FAAB9}" type="slidenum">
              <a:rPr lang="en-CA" smtClean="0"/>
              <a:pPr/>
              <a:t>30</a:t>
            </a:fld>
            <a:endParaRPr lang="en-CA"/>
          </a:p>
        </p:txBody>
      </p:sp>
      <p:pic>
        <p:nvPicPr>
          <p:cNvPr id="7" name="Irregula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60848"/>
            <a:ext cx="3853408" cy="28083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nvSpPr>
        <p:spPr bwMode="auto">
          <a:xfrm>
            <a:off x="-36512" y="1777676"/>
            <a:ext cx="4038600" cy="2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Partial Dismissal With Prejudice: 5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9" name="Text Box 15"/>
          <p:cNvSpPr txBox="1">
            <a:spLocks noChangeArrowheads="1"/>
          </p:cNvSpPr>
          <p:nvPr/>
        </p:nvSpPr>
        <p:spPr bwMode="auto">
          <a:xfrm>
            <a:off x="-612576" y="2192373"/>
            <a:ext cx="356341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a:t>
            </a: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Partial Dismissal Without Prejudice: 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0" name="Text Box 13"/>
          <p:cNvSpPr txBox="1">
            <a:spLocks noChangeArrowheads="1"/>
          </p:cNvSpPr>
          <p:nvPr/>
        </p:nvSpPr>
        <p:spPr bwMode="auto">
          <a:xfrm>
            <a:off x="5946304" y="2112740"/>
            <a:ext cx="1210072"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Motion Denied: 32</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 name="Text Box 12"/>
          <p:cNvSpPr txBox="1">
            <a:spLocks noChangeArrowheads="1"/>
          </p:cNvSpPr>
          <p:nvPr/>
        </p:nvSpPr>
        <p:spPr bwMode="auto">
          <a:xfrm>
            <a:off x="6660232" y="3501008"/>
            <a:ext cx="216024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Full Dismissal Without</a:t>
            </a:r>
            <a:r>
              <a:rPr kumimoji="0" lang="en-US" altLang="en-US" sz="1000" b="1" i="0" u="none" strike="noStrike" cap="none" normalizeH="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Prejudice: 10</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2" name="Text Box 11"/>
          <p:cNvSpPr txBox="1">
            <a:spLocks noChangeArrowheads="1"/>
          </p:cNvSpPr>
          <p:nvPr/>
        </p:nvSpPr>
        <p:spPr bwMode="auto">
          <a:xfrm>
            <a:off x="-180528" y="4509120"/>
            <a:ext cx="2880320" cy="6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a:t>
            </a: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Full Dismissal With Prejudice: 95</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995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Merits Rulings on Motions to Dismiss in Federal Court</a:t>
            </a:r>
          </a:p>
        </p:txBody>
      </p:sp>
      <p:sp>
        <p:nvSpPr>
          <p:cNvPr id="3" name="Content Placeholder 2"/>
          <p:cNvSpPr>
            <a:spLocks noGrp="1"/>
          </p:cNvSpPr>
          <p:nvPr>
            <p:ph idx="1"/>
          </p:nvPr>
        </p:nvSpPr>
        <p:spPr/>
        <p:txBody>
          <a:bodyPr>
            <a:normAutofit/>
          </a:bodyPr>
          <a:lstStyle/>
          <a:p>
            <a:endParaRPr lang="en-US" dirty="0"/>
          </a:p>
          <a:p>
            <a:endParaRPr lang="en-US"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endParaRPr lang="en-US" sz="1200" dirty="0"/>
          </a:p>
          <a:p>
            <a:pPr marL="0" indent="0" algn="r">
              <a:buNone/>
            </a:pPr>
            <a:r>
              <a:rPr lang="en-US" sz="1200" dirty="0"/>
              <a:t>Source: cclt.law.upenn.edu/judicial-rulings/</a:t>
            </a:r>
          </a:p>
        </p:txBody>
      </p:sp>
      <p:sp>
        <p:nvSpPr>
          <p:cNvPr id="4" name="Slide Number Placeholder 3"/>
          <p:cNvSpPr>
            <a:spLocks noGrp="1"/>
          </p:cNvSpPr>
          <p:nvPr>
            <p:ph type="sldNum" sz="quarter" idx="12"/>
          </p:nvPr>
        </p:nvSpPr>
        <p:spPr/>
        <p:txBody>
          <a:bodyPr/>
          <a:lstStyle/>
          <a:p>
            <a:fld id="{0361CAEC-6F56-4A06-824A-B93D411FAAB9}" type="slidenum">
              <a:rPr lang="en-CA" smtClean="0"/>
              <a:pPr/>
              <a:t>31</a:t>
            </a:fld>
            <a:endParaRPr lang="en-CA"/>
          </a:p>
        </p:txBody>
      </p:sp>
      <p:pic>
        <p:nvPicPr>
          <p:cNvPr id="13" name="Picture"/>
          <p:cNvPicPr/>
          <p:nvPr/>
        </p:nvPicPr>
        <p:blipFill>
          <a:blip r:embed="rId2"/>
          <a:stretch>
            <a:fillRect/>
          </a:stretch>
        </p:blipFill>
        <p:spPr>
          <a:xfrm>
            <a:off x="395536" y="2024845"/>
            <a:ext cx="6912769" cy="3240359"/>
          </a:xfrm>
          <a:prstGeom prst="rect">
            <a:avLst/>
          </a:prstGeom>
        </p:spPr>
      </p:pic>
      <p:sp>
        <p:nvSpPr>
          <p:cNvPr id="14" name="Text Box 17"/>
          <p:cNvSpPr txBox="1">
            <a:spLocks noChangeArrowheads="1"/>
          </p:cNvSpPr>
          <p:nvPr/>
        </p:nvSpPr>
        <p:spPr bwMode="auto">
          <a:xfrm>
            <a:off x="21940" y="1837385"/>
            <a:ext cx="4089400" cy="22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Partial Dismissal With Prejudice:</a:t>
            </a:r>
            <a:r>
              <a:rPr kumimoji="0" lang="en-US" altLang="en-US" sz="1000" b="1" i="0" u="none" strike="noStrike" cap="none" normalizeH="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 7</a:t>
            </a:r>
            <a:r>
              <a:rPr kumimoji="0" lang="en-US" altLang="en-US" sz="1000" b="1" i="0" u="none" strike="noStrike" cap="none" normalizeH="0" baseline="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 </a:t>
            </a:r>
            <a:endParaRPr kumimoji="0" lang="en-US" altLang="en-US" sz="1000" b="1" i="0" u="none" strike="noStrike" cap="none" normalizeH="0" baseline="0" dirty="0">
              <a:ln>
                <a:noFill/>
              </a:ln>
              <a:effectLst/>
              <a:latin typeface="Arial" panose="020B0604020202020204" pitchFamily="34" charset="0"/>
            </a:endParaRPr>
          </a:p>
        </p:txBody>
      </p:sp>
      <p:sp>
        <p:nvSpPr>
          <p:cNvPr id="15" name="Text Box 17"/>
          <p:cNvSpPr txBox="1">
            <a:spLocks noChangeArrowheads="1"/>
          </p:cNvSpPr>
          <p:nvPr/>
        </p:nvSpPr>
        <p:spPr bwMode="auto">
          <a:xfrm>
            <a:off x="-1044624" y="2212306"/>
            <a:ext cx="4089400" cy="15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Partial Dismissal Without Prejudice:</a:t>
            </a:r>
            <a:r>
              <a:rPr kumimoji="0" lang="en-US" altLang="en-US" sz="1000" b="1" i="0" u="none" strike="noStrike" cap="none" normalizeH="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 2</a:t>
            </a:r>
            <a:r>
              <a:rPr kumimoji="0" lang="en-US" altLang="en-US" sz="1000" b="1" i="0" u="none" strike="noStrike" cap="none" normalizeH="0" baseline="0" dirty="0">
                <a:ln>
                  <a:noFill/>
                </a:ln>
                <a:effectLst/>
                <a:latin typeface="Times New Roman" panose="02020603050405020304" pitchFamily="18" charset="0"/>
                <a:ea typeface="Lucida Sans Unicode" panose="020B0602030504020204" pitchFamily="34" charset="0"/>
                <a:cs typeface="Times New Roman" panose="02020603050405020304" pitchFamily="18" charset="0"/>
              </a:rPr>
              <a:t> </a:t>
            </a:r>
            <a:endParaRPr kumimoji="0" lang="en-US" altLang="en-US" sz="1000" b="1" i="0" u="none" strike="noStrike" cap="none" normalizeH="0" baseline="0" dirty="0">
              <a:ln>
                <a:noFill/>
              </a:ln>
              <a:effectLst/>
              <a:latin typeface="Arial" panose="020B0604020202020204" pitchFamily="34" charset="0"/>
            </a:endParaRPr>
          </a:p>
        </p:txBody>
      </p:sp>
      <p:sp>
        <p:nvSpPr>
          <p:cNvPr id="17" name="Text Box 13"/>
          <p:cNvSpPr txBox="1">
            <a:spLocks noChangeArrowheads="1"/>
          </p:cNvSpPr>
          <p:nvPr/>
        </p:nvSpPr>
        <p:spPr bwMode="auto">
          <a:xfrm>
            <a:off x="4953000" y="1725408"/>
            <a:ext cx="1347192" cy="33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Motion Denied: 25</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Text Box 12"/>
          <p:cNvSpPr txBox="1">
            <a:spLocks noChangeArrowheads="1"/>
          </p:cNvSpPr>
          <p:nvPr/>
        </p:nvSpPr>
        <p:spPr bwMode="auto">
          <a:xfrm>
            <a:off x="5708645" y="2126967"/>
            <a:ext cx="2202835" cy="4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Full Dismissal Without Prejudice: 51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9" name="Text Box 11"/>
          <p:cNvSpPr txBox="1">
            <a:spLocks noChangeArrowheads="1"/>
          </p:cNvSpPr>
          <p:nvPr/>
        </p:nvSpPr>
        <p:spPr bwMode="auto">
          <a:xfrm>
            <a:off x="152400" y="5085184"/>
            <a:ext cx="3828480" cy="3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a:t>
            </a:r>
            <a:r>
              <a:rPr kumimoji="0" lang="en-US" altLang="en-US" sz="1000" b="1" i="0" u="none" strike="noStrike" cap="none" normalizeH="0" baseline="0" dirty="0">
                <a:ln>
                  <a:noFill/>
                </a:ln>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Full Dismissal With Prejudice: 430</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241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cases in the US</a:t>
            </a:r>
          </a:p>
        </p:txBody>
      </p:sp>
      <p:sp>
        <p:nvSpPr>
          <p:cNvPr id="3" name="Content Placeholder 2"/>
          <p:cNvSpPr>
            <a:spLocks noGrp="1"/>
          </p:cNvSpPr>
          <p:nvPr>
            <p:ph idx="1"/>
          </p:nvPr>
        </p:nvSpPr>
        <p:spPr/>
        <p:txBody>
          <a:bodyPr>
            <a:normAutofit fontScale="92500" lnSpcReduction="10000"/>
          </a:bodyPr>
          <a:lstStyle/>
          <a:p>
            <a:r>
              <a:rPr lang="en-US" dirty="0"/>
              <a:t>Cases are consistently being dismissed where the policy includes an exclusion for viruses</a:t>
            </a:r>
          </a:p>
          <a:p>
            <a:r>
              <a:rPr lang="en-US" dirty="0"/>
              <a:t>Many cases are also being dismissed on the basis that there has been no “physical damage” to property</a:t>
            </a:r>
          </a:p>
          <a:p>
            <a:r>
              <a:rPr lang="en-US" dirty="0"/>
              <a:t>Number of new weekly filings is decreasing but cumulative filings remain on the rise</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32</a:t>
            </a:fld>
            <a:endParaRPr lang="en-CA"/>
          </a:p>
        </p:txBody>
      </p:sp>
    </p:spTree>
    <p:extLst>
      <p:ext uri="{BB962C8B-B14F-4D97-AF65-F5344CB8AC3E}">
        <p14:creationId xmlns:p14="http://schemas.microsoft.com/office/powerpoint/2010/main" val="2463304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12776"/>
            <a:ext cx="7869560" cy="4032448"/>
          </a:xfrm>
        </p:spPr>
        <p:txBody>
          <a:bodyPr/>
          <a:lstStyle/>
          <a:p>
            <a:pPr marL="0" indent="0" algn="ctr">
              <a:buNone/>
            </a:pPr>
            <a:endParaRPr lang="en-US" dirty="0"/>
          </a:p>
          <a:p>
            <a:pPr marL="0" indent="0" algn="ctr">
              <a:buNone/>
            </a:pPr>
            <a:endParaRPr lang="en-US" dirty="0"/>
          </a:p>
          <a:p>
            <a:pPr marL="0" indent="0" algn="ctr">
              <a:buNone/>
            </a:pPr>
            <a:r>
              <a:rPr lang="en-US" sz="4400" b="1" dirty="0"/>
              <a:t>Questions?</a:t>
            </a:r>
          </a:p>
        </p:txBody>
      </p:sp>
      <p:sp>
        <p:nvSpPr>
          <p:cNvPr id="4" name="Slide Number Placeholder 3"/>
          <p:cNvSpPr>
            <a:spLocks noGrp="1"/>
          </p:cNvSpPr>
          <p:nvPr>
            <p:ph type="sldNum" sz="quarter" idx="12"/>
          </p:nvPr>
        </p:nvSpPr>
        <p:spPr/>
        <p:txBody>
          <a:bodyPr/>
          <a:lstStyle/>
          <a:p>
            <a:fld id="{0361CAEC-6F56-4A06-824A-B93D411FAAB9}" type="slidenum">
              <a:rPr lang="en-CA" smtClean="0"/>
              <a:pPr/>
              <a:t>33</a:t>
            </a:fld>
            <a:endParaRPr lang="en-CA"/>
          </a:p>
        </p:txBody>
      </p:sp>
    </p:spTree>
    <p:extLst>
      <p:ext uri="{BB962C8B-B14F-4D97-AF65-F5344CB8AC3E}">
        <p14:creationId xmlns:p14="http://schemas.microsoft.com/office/powerpoint/2010/main" val="2400691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ADF876-ADC2-4534-87C1-2FBD45B17723}"/>
              </a:ext>
            </a:extLst>
          </p:cNvPr>
          <p:cNvSpPr>
            <a:spLocks noGrp="1"/>
          </p:cNvSpPr>
          <p:nvPr>
            <p:ph type="title"/>
          </p:nvPr>
        </p:nvSpPr>
        <p:spPr>
          <a:xfrm>
            <a:off x="107504" y="274638"/>
            <a:ext cx="8496946" cy="922113"/>
          </a:xfrm>
        </p:spPr>
        <p:txBody>
          <a:bodyPr>
            <a:normAutofit fontScale="90000"/>
          </a:bodyPr>
          <a:lstStyle/>
          <a:p>
            <a:r>
              <a:rPr lang="en-US" b="1" dirty="0">
                <a:solidFill>
                  <a:srgbClr val="005D8F"/>
                </a:solidFill>
              </a:rPr>
              <a:t>Canadian Cyber Liability in 2021 </a:t>
            </a:r>
            <a:endParaRPr lang="en-US" dirty="0"/>
          </a:p>
        </p:txBody>
      </p:sp>
      <p:sp>
        <p:nvSpPr>
          <p:cNvPr id="19" name="Content Placeholder 2">
            <a:extLst>
              <a:ext uri="{FF2B5EF4-FFF2-40B4-BE49-F238E27FC236}">
                <a16:creationId xmlns:a16="http://schemas.microsoft.com/office/drawing/2014/main" id="{263F05C8-8F31-4920-B2AC-2712DF3D9542}"/>
              </a:ext>
            </a:extLst>
          </p:cNvPr>
          <p:cNvSpPr>
            <a:spLocks noGrp="1"/>
          </p:cNvSpPr>
          <p:nvPr>
            <p:ph idx="1"/>
          </p:nvPr>
        </p:nvSpPr>
        <p:spPr>
          <a:xfrm>
            <a:off x="755578" y="1628801"/>
            <a:ext cx="7869560" cy="4032448"/>
          </a:xfrm>
        </p:spPr>
        <p:txBody>
          <a:bodyPr>
            <a:normAutofit/>
          </a:bodyPr>
          <a:lstStyle/>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r>
              <a:rPr lang="en-US" sz="2800" b="1" dirty="0">
                <a:solidFill>
                  <a:srgbClr val="005D8F"/>
                </a:solidFill>
              </a:rPr>
              <a:t>November 25, 2021</a:t>
            </a:r>
          </a:p>
          <a:p>
            <a:pPr marL="0" indent="0">
              <a:buNone/>
            </a:pPr>
            <a:endParaRPr lang="en-US" sz="2600" dirty="0"/>
          </a:p>
        </p:txBody>
      </p:sp>
      <p:sp>
        <p:nvSpPr>
          <p:cNvPr id="20" name="Slide Number Placeholder 19">
            <a:extLst>
              <a:ext uri="{FF2B5EF4-FFF2-40B4-BE49-F238E27FC236}">
                <a16:creationId xmlns:a16="http://schemas.microsoft.com/office/drawing/2014/main" id="{A89E72B3-02A1-4529-9F17-01CF8DA92C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blank.png">
            <a:extLst>
              <a:ext uri="{FF2B5EF4-FFF2-40B4-BE49-F238E27FC236}">
                <a16:creationId xmlns:a16="http://schemas.microsoft.com/office/drawing/2014/main" id="{A678FF7B-27AD-4428-A2A3-51B81CEC0C10}"/>
              </a:ext>
            </a:extLst>
          </p:cNvPr>
          <p:cNvPicPr>
            <a:picLocks noChangeAspect="1"/>
          </p:cNvPicPr>
          <p:nvPr/>
        </p:nvPicPr>
        <p:blipFill>
          <a:blip r:embed="rId3" cstate="print"/>
          <a:stretch>
            <a:fillRect/>
          </a:stretch>
        </p:blipFill>
        <p:spPr>
          <a:xfrm>
            <a:off x="395536" y="1988840"/>
            <a:ext cx="2743200" cy="3008671"/>
          </a:xfrm>
          <a:prstGeom prst="rect">
            <a:avLst/>
          </a:prstGeom>
        </p:spPr>
      </p:pic>
    </p:spTree>
    <p:extLst>
      <p:ext uri="{BB962C8B-B14F-4D97-AF65-F5344CB8AC3E}">
        <p14:creationId xmlns:p14="http://schemas.microsoft.com/office/powerpoint/2010/main" val="201503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63F05C8-8F31-4920-B2AC-2712DF3D9542}"/>
              </a:ext>
            </a:extLst>
          </p:cNvPr>
          <p:cNvSpPr>
            <a:spLocks noGrp="1"/>
          </p:cNvSpPr>
          <p:nvPr>
            <p:ph idx="1"/>
          </p:nvPr>
        </p:nvSpPr>
        <p:spPr>
          <a:xfrm>
            <a:off x="755578" y="1628801"/>
            <a:ext cx="7869560" cy="4032448"/>
          </a:xfrm>
        </p:spPr>
        <p:txBody>
          <a:bodyPr>
            <a:normAutofit/>
          </a:bodyPr>
          <a:lstStyle/>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lgn="r">
              <a:buNone/>
            </a:pPr>
            <a:endParaRPr lang="en-US" sz="2800" b="1" dirty="0">
              <a:solidFill>
                <a:srgbClr val="005D8F"/>
              </a:solidFill>
            </a:endParaRPr>
          </a:p>
          <a:p>
            <a:pPr marL="0" indent="0">
              <a:buNone/>
            </a:pPr>
            <a:endParaRPr lang="en-US" sz="2600" dirty="0"/>
          </a:p>
        </p:txBody>
      </p:sp>
      <p:sp>
        <p:nvSpPr>
          <p:cNvPr id="20" name="Slide Number Placeholder 19">
            <a:extLst>
              <a:ext uri="{FF2B5EF4-FFF2-40B4-BE49-F238E27FC236}">
                <a16:creationId xmlns:a16="http://schemas.microsoft.com/office/drawing/2014/main" id="{A89E72B3-02A1-4529-9F17-01CF8DA92C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9F7A537-E2E4-469D-9BFF-DF120F156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715" y="971573"/>
            <a:ext cx="1944216" cy="2918915"/>
          </a:xfrm>
          <a:prstGeom prst="rect">
            <a:avLst/>
          </a:prstGeom>
        </p:spPr>
      </p:pic>
      <p:sp>
        <p:nvSpPr>
          <p:cNvPr id="13" name="TextBox 12">
            <a:extLst>
              <a:ext uri="{FF2B5EF4-FFF2-40B4-BE49-F238E27FC236}">
                <a16:creationId xmlns:a16="http://schemas.microsoft.com/office/drawing/2014/main" id="{25F5A437-77D2-48B9-B9DF-7427FD1E182C}"/>
              </a:ext>
            </a:extLst>
          </p:cNvPr>
          <p:cNvSpPr txBox="1"/>
          <p:nvPr/>
        </p:nvSpPr>
        <p:spPr>
          <a:xfrm>
            <a:off x="1760714" y="3925141"/>
            <a:ext cx="19442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Brett Stephenson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Toronto</a:t>
            </a:r>
          </a:p>
        </p:txBody>
      </p:sp>
      <p:sp>
        <p:nvSpPr>
          <p:cNvPr id="14" name="TextBox 13">
            <a:extLst>
              <a:ext uri="{FF2B5EF4-FFF2-40B4-BE49-F238E27FC236}">
                <a16:creationId xmlns:a16="http://schemas.microsoft.com/office/drawing/2014/main" id="{60805C70-071E-4DE1-A50E-749FB0EC04E0}"/>
              </a:ext>
            </a:extLst>
          </p:cNvPr>
          <p:cNvSpPr txBox="1"/>
          <p:nvPr/>
        </p:nvSpPr>
        <p:spPr>
          <a:xfrm>
            <a:off x="5439069" y="3939258"/>
            <a:ext cx="19442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Ben Flanagan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Vancouver</a:t>
            </a:r>
          </a:p>
        </p:txBody>
      </p:sp>
      <p:pic>
        <p:nvPicPr>
          <p:cNvPr id="2" name="Picture 1">
            <a:extLst>
              <a:ext uri="{FF2B5EF4-FFF2-40B4-BE49-F238E27FC236}">
                <a16:creationId xmlns:a16="http://schemas.microsoft.com/office/drawing/2014/main" id="{658A3BC6-F1BA-4CC4-B079-8B1FF5A4ABB9}"/>
              </a:ext>
            </a:extLst>
          </p:cNvPr>
          <p:cNvPicPr>
            <a:picLocks noChangeAspect="1"/>
          </p:cNvPicPr>
          <p:nvPr/>
        </p:nvPicPr>
        <p:blipFill rotWithShape="1">
          <a:blip r:embed="rId4"/>
          <a:srcRect l="7300" b="4829"/>
          <a:stretch/>
        </p:blipFill>
        <p:spPr>
          <a:xfrm>
            <a:off x="5439069" y="971573"/>
            <a:ext cx="2180930" cy="2918915"/>
          </a:xfrm>
          <a:prstGeom prst="rect">
            <a:avLst/>
          </a:prstGeom>
        </p:spPr>
      </p:pic>
    </p:spTree>
    <p:extLst>
      <p:ext uri="{BB962C8B-B14F-4D97-AF65-F5344CB8AC3E}">
        <p14:creationId xmlns:p14="http://schemas.microsoft.com/office/powerpoint/2010/main" val="3164700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ADF876-ADC2-4534-87C1-2FBD45B17723}"/>
              </a:ext>
            </a:extLst>
          </p:cNvPr>
          <p:cNvSpPr>
            <a:spLocks noGrp="1"/>
          </p:cNvSpPr>
          <p:nvPr>
            <p:ph type="title"/>
          </p:nvPr>
        </p:nvSpPr>
        <p:spPr>
          <a:xfrm>
            <a:off x="755578" y="274638"/>
            <a:ext cx="7848872" cy="1143000"/>
          </a:xfrm>
        </p:spPr>
        <p:txBody>
          <a:bodyPr/>
          <a:lstStyle/>
          <a:p>
            <a:r>
              <a:rPr lang="en-US" b="1" dirty="0">
                <a:solidFill>
                  <a:srgbClr val="005D8F"/>
                </a:solidFill>
              </a:rPr>
              <a:t>Released February, 2020</a:t>
            </a:r>
            <a:endParaRPr lang="en-US" dirty="0"/>
          </a:p>
        </p:txBody>
      </p:sp>
      <p:sp>
        <p:nvSpPr>
          <p:cNvPr id="20" name="Slide Number Placeholder 19">
            <a:extLst>
              <a:ext uri="{FF2B5EF4-FFF2-40B4-BE49-F238E27FC236}">
                <a16:creationId xmlns:a16="http://schemas.microsoft.com/office/drawing/2014/main" id="{A89E72B3-02A1-4529-9F17-01CF8DA92C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Content Placeholder 7">
            <a:extLst>
              <a:ext uri="{FF2B5EF4-FFF2-40B4-BE49-F238E27FC236}">
                <a16:creationId xmlns:a16="http://schemas.microsoft.com/office/drawing/2014/main" id="{61ABCDD5-2CC7-4E50-9F6B-0282EA80A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7864" y="1340768"/>
            <a:ext cx="3024336" cy="4140649"/>
          </a:xfrm>
          <a:prstGeom prst="rect">
            <a:avLst/>
          </a:prstGeom>
        </p:spPr>
      </p:pic>
    </p:spTree>
    <p:extLst>
      <p:ext uri="{BB962C8B-B14F-4D97-AF65-F5344CB8AC3E}">
        <p14:creationId xmlns:p14="http://schemas.microsoft.com/office/powerpoint/2010/main" val="33841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ADF876-ADC2-4534-87C1-2FBD45B17723}"/>
              </a:ext>
            </a:extLst>
          </p:cNvPr>
          <p:cNvSpPr>
            <a:spLocks noGrp="1"/>
          </p:cNvSpPr>
          <p:nvPr>
            <p:ph type="title"/>
          </p:nvPr>
        </p:nvSpPr>
        <p:spPr>
          <a:xfrm>
            <a:off x="755578" y="274638"/>
            <a:ext cx="7848872" cy="1143000"/>
          </a:xfrm>
        </p:spPr>
        <p:txBody>
          <a:bodyPr/>
          <a:lstStyle/>
          <a:p>
            <a:r>
              <a:rPr lang="en-US" b="1" dirty="0">
                <a:solidFill>
                  <a:srgbClr val="005D8F"/>
                </a:solidFill>
              </a:rPr>
              <a:t>Agenda </a:t>
            </a:r>
            <a:endParaRPr lang="en-US" dirty="0"/>
          </a:p>
        </p:txBody>
      </p:sp>
      <p:sp>
        <p:nvSpPr>
          <p:cNvPr id="19" name="Content Placeholder 2">
            <a:extLst>
              <a:ext uri="{FF2B5EF4-FFF2-40B4-BE49-F238E27FC236}">
                <a16:creationId xmlns:a16="http://schemas.microsoft.com/office/drawing/2014/main" id="{263F05C8-8F31-4920-B2AC-2712DF3D9542}"/>
              </a:ext>
            </a:extLst>
          </p:cNvPr>
          <p:cNvSpPr>
            <a:spLocks noGrp="1"/>
          </p:cNvSpPr>
          <p:nvPr>
            <p:ph idx="1"/>
          </p:nvPr>
        </p:nvSpPr>
        <p:spPr>
          <a:xfrm>
            <a:off x="755578" y="1628801"/>
            <a:ext cx="7869560" cy="4032448"/>
          </a:xfrm>
        </p:spPr>
        <p:txBody>
          <a:bodyPr>
            <a:normAutofit/>
          </a:bodyPr>
          <a:lstStyle/>
          <a:p>
            <a:r>
              <a:rPr lang="en-US" sz="2600" dirty="0"/>
              <a:t>Class Action Litigation &amp; Key Cases</a:t>
            </a:r>
          </a:p>
          <a:p>
            <a:r>
              <a:rPr lang="en-US" sz="2600" dirty="0"/>
              <a:t>Recent Decisions of the Privacy Commissioner </a:t>
            </a:r>
          </a:p>
          <a:p>
            <a:r>
              <a:rPr lang="en-US" sz="2600" dirty="0"/>
              <a:t>What’s Hot &amp; On the Radar </a:t>
            </a:r>
          </a:p>
          <a:p>
            <a:r>
              <a:rPr lang="en-US" sz="2600" dirty="0"/>
              <a:t>Looking Ahead: Bill C-11 </a:t>
            </a:r>
          </a:p>
        </p:txBody>
      </p:sp>
      <p:sp>
        <p:nvSpPr>
          <p:cNvPr id="20" name="Slide Number Placeholder 19">
            <a:extLst>
              <a:ext uri="{FF2B5EF4-FFF2-40B4-BE49-F238E27FC236}">
                <a16:creationId xmlns:a16="http://schemas.microsoft.com/office/drawing/2014/main" id="{A89E72B3-02A1-4529-9F17-01CF8DA92C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648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1" descr="Picture 11"/>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1205625" y="2244873"/>
            <a:ext cx="6732749" cy="643880"/>
          </a:xfrm>
          <a:prstGeom prst="rect">
            <a:avLst/>
          </a:prstGeom>
        </p:spPr>
        <p:txBody>
          <a:bodyPr>
            <a:normAutofit fontScale="90000"/>
          </a:bodyPr>
          <a:lstStyle>
            <a:lvl1pPr>
              <a:defRPr sz="3900" b="1">
                <a:solidFill>
                  <a:srgbClr val="005D8F"/>
                </a:solidFill>
              </a:defRPr>
            </a:lvl1pPr>
          </a:lstStyle>
          <a:p>
            <a:pPr>
              <a:spcBef>
                <a:spcPts val="300"/>
              </a:spcBef>
              <a:spcAft>
                <a:spcPts val="600"/>
              </a:spcAft>
            </a:pPr>
            <a:br>
              <a:rPr lang="en-CA" sz="4000" dirty="0"/>
            </a:br>
            <a:r>
              <a:rPr lang="en-CA" sz="4400" dirty="0"/>
              <a:t>Canadian Privacy </a:t>
            </a:r>
            <a:br>
              <a:rPr lang="en-CA" sz="4000" dirty="0"/>
            </a:br>
            <a:r>
              <a:rPr lang="en-CA" sz="4400" dirty="0"/>
              <a:t>Class Actions</a:t>
            </a:r>
          </a:p>
        </p:txBody>
      </p:sp>
      <p:sp>
        <p:nvSpPr>
          <p:cNvPr id="2" name="Slide Number Placeholder 1">
            <a:extLst>
              <a:ext uri="{FF2B5EF4-FFF2-40B4-BE49-F238E27FC236}">
                <a16:creationId xmlns:a16="http://schemas.microsoft.com/office/drawing/2014/main" id="{285D3498-71D0-4F07-A6CC-0F5F82A6AA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9373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E898-D54C-4684-9C08-A06858975D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69FBBA00-8989-4F5E-A0EF-96FACFEC622D}"/>
              </a:ext>
            </a:extLst>
          </p:cNvPr>
          <p:cNvSpPr>
            <a:spLocks noGrp="1"/>
          </p:cNvSpPr>
          <p:nvPr>
            <p:ph type="title"/>
          </p:nvPr>
        </p:nvSpPr>
        <p:spPr>
          <a:xfrm>
            <a:off x="755578" y="274638"/>
            <a:ext cx="7848872" cy="1143000"/>
          </a:xfrm>
        </p:spPr>
        <p:txBody>
          <a:bodyPr>
            <a:normAutofit fontScale="90000"/>
          </a:bodyPr>
          <a:lstStyle/>
          <a:p>
            <a:r>
              <a:rPr lang="en-US" b="1" dirty="0">
                <a:solidFill>
                  <a:srgbClr val="005D8F"/>
                </a:solidFill>
              </a:rPr>
              <a:t>Canadian Privacy Class Actions</a:t>
            </a:r>
            <a:endParaRPr lang="en-US" dirty="0"/>
          </a:p>
        </p:txBody>
      </p:sp>
      <p:sp>
        <p:nvSpPr>
          <p:cNvPr id="6" name="Content Placeholder 2">
            <a:extLst>
              <a:ext uri="{FF2B5EF4-FFF2-40B4-BE49-F238E27FC236}">
                <a16:creationId xmlns:a16="http://schemas.microsoft.com/office/drawing/2014/main" id="{C4FF0753-90A0-44A4-9761-3812E58A72DD}"/>
              </a:ext>
            </a:extLst>
          </p:cNvPr>
          <p:cNvSpPr>
            <a:spLocks noGrp="1"/>
          </p:cNvSpPr>
          <p:nvPr>
            <p:ph idx="1"/>
          </p:nvPr>
        </p:nvSpPr>
        <p:spPr>
          <a:xfrm>
            <a:off x="734890" y="1484784"/>
            <a:ext cx="7869560" cy="3024336"/>
          </a:xfrm>
        </p:spPr>
        <p:txBody>
          <a:bodyPr>
            <a:normAutofit/>
          </a:bodyPr>
          <a:lstStyle/>
          <a:p>
            <a:pPr lvl="0"/>
            <a:r>
              <a:rPr lang="en-US" sz="2600" dirty="0"/>
              <a:t>Increase in class action litigation following large scale data breaches</a:t>
            </a:r>
          </a:p>
          <a:p>
            <a:endParaRPr lang="en-US" sz="2200" dirty="0"/>
          </a:p>
          <a:p>
            <a:endParaRPr lang="en-US" sz="2200" dirty="0"/>
          </a:p>
        </p:txBody>
      </p:sp>
      <p:pic>
        <p:nvPicPr>
          <p:cNvPr id="7" name="Picture 6">
            <a:extLst>
              <a:ext uri="{FF2B5EF4-FFF2-40B4-BE49-F238E27FC236}">
                <a16:creationId xmlns:a16="http://schemas.microsoft.com/office/drawing/2014/main" id="{6D02864C-5121-476D-9B73-10B94A5669A5}"/>
              </a:ext>
            </a:extLst>
          </p:cNvPr>
          <p:cNvPicPr>
            <a:picLocks noChangeAspect="1"/>
          </p:cNvPicPr>
          <p:nvPr/>
        </p:nvPicPr>
        <p:blipFill>
          <a:blip r:embed="rId2"/>
          <a:stretch>
            <a:fillRect/>
          </a:stretch>
        </p:blipFill>
        <p:spPr>
          <a:xfrm>
            <a:off x="1025211" y="3079271"/>
            <a:ext cx="1769517" cy="1083658"/>
          </a:xfrm>
          <a:prstGeom prst="rect">
            <a:avLst/>
          </a:prstGeom>
        </p:spPr>
      </p:pic>
      <p:pic>
        <p:nvPicPr>
          <p:cNvPr id="8" name="Picture 7">
            <a:extLst>
              <a:ext uri="{FF2B5EF4-FFF2-40B4-BE49-F238E27FC236}">
                <a16:creationId xmlns:a16="http://schemas.microsoft.com/office/drawing/2014/main" id="{59F53F1C-E389-4C06-9A1A-7E599C60185D}"/>
              </a:ext>
            </a:extLst>
          </p:cNvPr>
          <p:cNvPicPr>
            <a:picLocks noChangeAspect="1"/>
          </p:cNvPicPr>
          <p:nvPr/>
        </p:nvPicPr>
        <p:blipFill>
          <a:blip r:embed="rId3"/>
          <a:stretch>
            <a:fillRect/>
          </a:stretch>
        </p:blipFill>
        <p:spPr>
          <a:xfrm>
            <a:off x="6156176" y="3920753"/>
            <a:ext cx="2214563" cy="1164431"/>
          </a:xfrm>
          <a:prstGeom prst="rect">
            <a:avLst/>
          </a:prstGeom>
        </p:spPr>
      </p:pic>
      <p:pic>
        <p:nvPicPr>
          <p:cNvPr id="9" name="Picture 8">
            <a:extLst>
              <a:ext uri="{FF2B5EF4-FFF2-40B4-BE49-F238E27FC236}">
                <a16:creationId xmlns:a16="http://schemas.microsoft.com/office/drawing/2014/main" id="{BD04DFCD-DE02-47E6-9F76-D503E56625F7}"/>
              </a:ext>
            </a:extLst>
          </p:cNvPr>
          <p:cNvPicPr>
            <a:picLocks noChangeAspect="1"/>
          </p:cNvPicPr>
          <p:nvPr/>
        </p:nvPicPr>
        <p:blipFill>
          <a:blip r:embed="rId4"/>
          <a:stretch>
            <a:fillRect/>
          </a:stretch>
        </p:blipFill>
        <p:spPr>
          <a:xfrm>
            <a:off x="3135238" y="3991332"/>
            <a:ext cx="2228850" cy="1165860"/>
          </a:xfrm>
          <a:prstGeom prst="rect">
            <a:avLst/>
          </a:prstGeom>
        </p:spPr>
      </p:pic>
      <p:pic>
        <p:nvPicPr>
          <p:cNvPr id="10" name="Picture 9">
            <a:extLst>
              <a:ext uri="{FF2B5EF4-FFF2-40B4-BE49-F238E27FC236}">
                <a16:creationId xmlns:a16="http://schemas.microsoft.com/office/drawing/2014/main" id="{4AA1C15F-B30D-467D-B03C-7FF42E283B2F}"/>
              </a:ext>
            </a:extLst>
          </p:cNvPr>
          <p:cNvPicPr>
            <a:picLocks noChangeAspect="1"/>
          </p:cNvPicPr>
          <p:nvPr/>
        </p:nvPicPr>
        <p:blipFill>
          <a:blip r:embed="rId5"/>
          <a:stretch>
            <a:fillRect/>
          </a:stretch>
        </p:blipFill>
        <p:spPr>
          <a:xfrm>
            <a:off x="3071690" y="2964477"/>
            <a:ext cx="964406" cy="964406"/>
          </a:xfrm>
          <a:prstGeom prst="rect">
            <a:avLst/>
          </a:prstGeom>
        </p:spPr>
      </p:pic>
      <p:pic>
        <p:nvPicPr>
          <p:cNvPr id="11" name="Picture 10">
            <a:extLst>
              <a:ext uri="{FF2B5EF4-FFF2-40B4-BE49-F238E27FC236}">
                <a16:creationId xmlns:a16="http://schemas.microsoft.com/office/drawing/2014/main" id="{4773015D-D580-4EF4-B715-1BFA665675F1}"/>
              </a:ext>
            </a:extLst>
          </p:cNvPr>
          <p:cNvPicPr>
            <a:picLocks noChangeAspect="1"/>
          </p:cNvPicPr>
          <p:nvPr/>
        </p:nvPicPr>
        <p:blipFill>
          <a:blip r:embed="rId6"/>
          <a:stretch>
            <a:fillRect/>
          </a:stretch>
        </p:blipFill>
        <p:spPr>
          <a:xfrm>
            <a:off x="4270929" y="2691359"/>
            <a:ext cx="1811655" cy="1028700"/>
          </a:xfrm>
          <a:prstGeom prst="rect">
            <a:avLst/>
          </a:prstGeom>
        </p:spPr>
      </p:pic>
      <p:pic>
        <p:nvPicPr>
          <p:cNvPr id="12" name="Picture 11">
            <a:extLst>
              <a:ext uri="{FF2B5EF4-FFF2-40B4-BE49-F238E27FC236}">
                <a16:creationId xmlns:a16="http://schemas.microsoft.com/office/drawing/2014/main" id="{F453EE12-DAC4-4573-BA89-BD4FCD976B61}"/>
              </a:ext>
            </a:extLst>
          </p:cNvPr>
          <p:cNvPicPr>
            <a:picLocks noChangeAspect="1"/>
          </p:cNvPicPr>
          <p:nvPr/>
        </p:nvPicPr>
        <p:blipFill>
          <a:blip r:embed="rId7"/>
          <a:stretch>
            <a:fillRect/>
          </a:stretch>
        </p:blipFill>
        <p:spPr>
          <a:xfrm>
            <a:off x="618386" y="3937610"/>
            <a:ext cx="2297430" cy="1291590"/>
          </a:xfrm>
          <a:prstGeom prst="rect">
            <a:avLst/>
          </a:prstGeom>
        </p:spPr>
      </p:pic>
      <p:pic>
        <p:nvPicPr>
          <p:cNvPr id="13" name="Picture 12">
            <a:extLst>
              <a:ext uri="{FF2B5EF4-FFF2-40B4-BE49-F238E27FC236}">
                <a16:creationId xmlns:a16="http://schemas.microsoft.com/office/drawing/2014/main" id="{B5A84450-FA15-44C3-8D7C-A03D1D10DE8F}"/>
              </a:ext>
            </a:extLst>
          </p:cNvPr>
          <p:cNvPicPr>
            <a:picLocks noChangeAspect="1"/>
          </p:cNvPicPr>
          <p:nvPr/>
        </p:nvPicPr>
        <p:blipFill>
          <a:blip r:embed="rId8"/>
          <a:stretch>
            <a:fillRect/>
          </a:stretch>
        </p:blipFill>
        <p:spPr>
          <a:xfrm>
            <a:off x="6866273" y="2691360"/>
            <a:ext cx="1244798" cy="1073348"/>
          </a:xfrm>
          <a:prstGeom prst="rect">
            <a:avLst/>
          </a:prstGeom>
        </p:spPr>
      </p:pic>
    </p:spTree>
    <p:extLst>
      <p:ext uri="{BB962C8B-B14F-4D97-AF65-F5344CB8AC3E}">
        <p14:creationId xmlns:p14="http://schemas.microsoft.com/office/powerpoint/2010/main" val="15834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we plan to discuss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a:t>What do we mean by Covid-19 BI claims?</a:t>
            </a:r>
          </a:p>
          <a:p>
            <a:pPr marL="514350" indent="-514350">
              <a:buFont typeface="+mj-lt"/>
              <a:buAutoNum type="arabicPeriod"/>
            </a:pPr>
            <a:r>
              <a:rPr lang="en-CA" dirty="0"/>
              <a:t>Identification of the most contentious policy wordings/coverages</a:t>
            </a:r>
          </a:p>
          <a:p>
            <a:pPr marL="514350" indent="-514350">
              <a:buFont typeface="+mj-lt"/>
              <a:buAutoNum type="arabicPeriod"/>
            </a:pPr>
            <a:r>
              <a:rPr lang="en-CA" dirty="0"/>
              <a:t>UK Supreme Court and Appeal Court BI test case</a:t>
            </a:r>
          </a:p>
          <a:p>
            <a:pPr marL="514350" indent="-514350">
              <a:buFont typeface="+mj-lt"/>
              <a:buAutoNum type="arabicPeriod"/>
            </a:pPr>
            <a:r>
              <a:rPr lang="en-CA" dirty="0"/>
              <a:t>Ontario class action certifications</a:t>
            </a:r>
          </a:p>
          <a:p>
            <a:pPr marL="514350" indent="-514350">
              <a:buFont typeface="+mj-lt"/>
              <a:buAutoNum type="arabicPeriod"/>
            </a:pPr>
            <a:r>
              <a:rPr lang="en-CA" dirty="0"/>
              <a:t>Recent BC and Ontario Court of Appeal cases on “property damage”</a:t>
            </a:r>
          </a:p>
          <a:p>
            <a:pPr marL="514350" indent="-514350">
              <a:buFont typeface="+mj-lt"/>
              <a:buAutoNum type="arabicPeriod"/>
            </a:pPr>
            <a:r>
              <a:rPr lang="en-CA" dirty="0"/>
              <a:t>Summary of Covid-19 US litigation trends</a:t>
            </a:r>
          </a:p>
          <a:p>
            <a:pPr marL="514350"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1211239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E984A2-D3CF-4782-A398-5FACE6378962}"/>
              </a:ext>
            </a:extLst>
          </p:cNvPr>
          <p:cNvSpPr>
            <a:spLocks noGrp="1"/>
          </p:cNvSpPr>
          <p:nvPr>
            <p:ph type="title"/>
          </p:nvPr>
        </p:nvSpPr>
        <p:spPr>
          <a:xfrm>
            <a:off x="755578" y="274638"/>
            <a:ext cx="7848872" cy="1143000"/>
          </a:xfrm>
        </p:spPr>
        <p:txBody>
          <a:bodyPr>
            <a:normAutofit fontScale="90000"/>
          </a:bodyPr>
          <a:lstStyle/>
          <a:p>
            <a:r>
              <a:rPr lang="en-US" b="1" dirty="0">
                <a:solidFill>
                  <a:srgbClr val="005D8F"/>
                </a:solidFill>
              </a:rPr>
              <a:t>Canadian Privacy Class Actions 2020-2021</a:t>
            </a:r>
            <a:endParaRPr lang="en-US" dirty="0"/>
          </a:p>
        </p:txBody>
      </p:sp>
      <p:sp>
        <p:nvSpPr>
          <p:cNvPr id="15" name="Content Placeholder 2">
            <a:extLst>
              <a:ext uri="{FF2B5EF4-FFF2-40B4-BE49-F238E27FC236}">
                <a16:creationId xmlns:a16="http://schemas.microsoft.com/office/drawing/2014/main" id="{6206BA3D-182B-45E4-9DEC-8CB30065BA97}"/>
              </a:ext>
            </a:extLst>
          </p:cNvPr>
          <p:cNvSpPr>
            <a:spLocks noGrp="1"/>
          </p:cNvSpPr>
          <p:nvPr>
            <p:ph idx="1"/>
          </p:nvPr>
        </p:nvSpPr>
        <p:spPr>
          <a:xfrm>
            <a:off x="755578" y="1628801"/>
            <a:ext cx="7869560" cy="4032448"/>
          </a:xfrm>
        </p:spPr>
        <p:txBody>
          <a:bodyPr>
            <a:noAutofit/>
          </a:bodyPr>
          <a:lstStyle/>
          <a:p>
            <a:r>
              <a:rPr lang="en-US" sz="2600" i="1" dirty="0"/>
              <a:t>Stewart v. </a:t>
            </a:r>
            <a:r>
              <a:rPr lang="en-US" sz="2600" i="1" dirty="0" err="1"/>
              <a:t>Demme</a:t>
            </a:r>
            <a:r>
              <a:rPr lang="en-US" sz="2600" dirty="0"/>
              <a:t> (January 2020 – ON) </a:t>
            </a:r>
          </a:p>
          <a:p>
            <a:r>
              <a:rPr lang="en-US" sz="2600" dirty="0"/>
              <a:t>Marriott Hotels Breach (2020 – various jurisdictions including ON, AB, and BC) </a:t>
            </a:r>
          </a:p>
          <a:p>
            <a:r>
              <a:rPr lang="en-US" sz="2600" dirty="0" err="1"/>
              <a:t>Lifelabs</a:t>
            </a:r>
            <a:r>
              <a:rPr lang="en-US" sz="2600" dirty="0"/>
              <a:t> Breach – (2020 – 13 proposed class actions in Canada including 4 in ON) </a:t>
            </a:r>
          </a:p>
          <a:p>
            <a:r>
              <a:rPr lang="en-US" sz="2600" i="1" dirty="0" err="1"/>
              <a:t>Tucci</a:t>
            </a:r>
            <a:r>
              <a:rPr lang="en-US" sz="2600" i="1" dirty="0"/>
              <a:t> v. Peoples Trust Company</a:t>
            </a:r>
            <a:r>
              <a:rPr lang="en-US" sz="2600" dirty="0"/>
              <a:t> (August 2020 – BC) </a:t>
            </a:r>
          </a:p>
          <a:p>
            <a:pPr marL="0" indent="0">
              <a:buNone/>
            </a:pPr>
            <a:endParaRPr lang="en-US" sz="2200" dirty="0"/>
          </a:p>
        </p:txBody>
      </p:sp>
      <p:sp>
        <p:nvSpPr>
          <p:cNvPr id="6" name="Slide Number Placeholder 5">
            <a:extLst>
              <a:ext uri="{FF2B5EF4-FFF2-40B4-BE49-F238E27FC236}">
                <a16:creationId xmlns:a16="http://schemas.microsoft.com/office/drawing/2014/main" id="{76ACAD39-AC69-419B-B323-07A555268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020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0F5131-C253-4E33-977A-CB1EAAF4D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0CA5980-EA8F-416D-BE41-17265647A9E2}"/>
              </a:ext>
            </a:extLst>
          </p:cNvPr>
          <p:cNvSpPr>
            <a:spLocks noGrp="1"/>
          </p:cNvSpPr>
          <p:nvPr>
            <p:ph type="title"/>
          </p:nvPr>
        </p:nvSpPr>
        <p:spPr>
          <a:xfrm>
            <a:off x="755578" y="274638"/>
            <a:ext cx="7848872" cy="1143000"/>
          </a:xfrm>
        </p:spPr>
        <p:txBody>
          <a:bodyPr>
            <a:normAutofit fontScale="90000"/>
          </a:bodyPr>
          <a:lstStyle/>
          <a:p>
            <a:r>
              <a:rPr lang="en-US" b="1" dirty="0">
                <a:solidFill>
                  <a:srgbClr val="005D8F"/>
                </a:solidFill>
              </a:rPr>
              <a:t>Canadian Privacy Class Actions 2020-2021</a:t>
            </a:r>
            <a:endParaRPr lang="en-US" dirty="0"/>
          </a:p>
        </p:txBody>
      </p:sp>
      <p:sp>
        <p:nvSpPr>
          <p:cNvPr id="10" name="Content Placeholder 2">
            <a:extLst>
              <a:ext uri="{FF2B5EF4-FFF2-40B4-BE49-F238E27FC236}">
                <a16:creationId xmlns:a16="http://schemas.microsoft.com/office/drawing/2014/main" id="{C1229D00-888A-4EA8-99ED-74059BF8201A}"/>
              </a:ext>
            </a:extLst>
          </p:cNvPr>
          <p:cNvSpPr>
            <a:spLocks noGrp="1"/>
          </p:cNvSpPr>
          <p:nvPr>
            <p:ph idx="1"/>
          </p:nvPr>
        </p:nvSpPr>
        <p:spPr>
          <a:xfrm>
            <a:off x="755578" y="1556792"/>
            <a:ext cx="7931222" cy="4032448"/>
          </a:xfrm>
        </p:spPr>
        <p:txBody>
          <a:bodyPr>
            <a:noAutofit/>
          </a:bodyPr>
          <a:lstStyle/>
          <a:p>
            <a:r>
              <a:rPr lang="en-US" sz="2300" i="1" dirty="0" err="1"/>
              <a:t>Setoguchi</a:t>
            </a:r>
            <a:r>
              <a:rPr lang="en-US" sz="2300" i="1" dirty="0"/>
              <a:t> v. Uber B.V. </a:t>
            </a:r>
            <a:r>
              <a:rPr lang="en-US" sz="2300" dirty="0"/>
              <a:t>(January 2021 – AB) </a:t>
            </a:r>
          </a:p>
          <a:p>
            <a:r>
              <a:rPr lang="en-CA" sz="2300" i="1" dirty="0" err="1"/>
              <a:t>Karasik</a:t>
            </a:r>
            <a:r>
              <a:rPr lang="en-CA" sz="2300" i="1" dirty="0"/>
              <a:t> v Yahoo! Inc.</a:t>
            </a:r>
            <a:r>
              <a:rPr lang="en-CA" sz="2300" dirty="0"/>
              <a:t> (</a:t>
            </a:r>
            <a:r>
              <a:rPr lang="en-US" sz="2300" dirty="0"/>
              <a:t>February 2021 – ON)</a:t>
            </a:r>
          </a:p>
          <a:p>
            <a:r>
              <a:rPr lang="en-US" sz="2300" i="1" dirty="0"/>
              <a:t>Simpson v. Facebook </a:t>
            </a:r>
            <a:r>
              <a:rPr lang="en-US" sz="2300" dirty="0"/>
              <a:t>(February 2021 – ON)</a:t>
            </a:r>
          </a:p>
          <a:p>
            <a:r>
              <a:rPr lang="en-US" sz="2300" i="1" dirty="0"/>
              <a:t>Lamoureux v. OCRCWM </a:t>
            </a:r>
            <a:r>
              <a:rPr lang="en-US" sz="2300" dirty="0"/>
              <a:t>(March 2021 – QC) </a:t>
            </a:r>
          </a:p>
          <a:p>
            <a:r>
              <a:rPr lang="en-US" sz="2300" i="1" dirty="0"/>
              <a:t>Levy c. Nissan Canada </a:t>
            </a:r>
            <a:r>
              <a:rPr lang="en-US" sz="2300" i="1" dirty="0" err="1"/>
              <a:t>inc.</a:t>
            </a:r>
            <a:r>
              <a:rPr lang="en-US" sz="2300" i="1" dirty="0"/>
              <a:t> </a:t>
            </a:r>
            <a:r>
              <a:rPr lang="en-US" sz="2300" dirty="0"/>
              <a:t>(April 2021 – QC)</a:t>
            </a:r>
          </a:p>
          <a:p>
            <a:r>
              <a:rPr lang="en-US" sz="2300" i="1" dirty="0">
                <a:ea typeface="Times New Roman" panose="02020603050405020304" pitchFamily="18" charset="0"/>
                <a:cs typeface="Times New Roman" panose="02020603050405020304" pitchFamily="18" charset="0"/>
              </a:rPr>
              <a:t>Owsianik v. Equifax (</a:t>
            </a:r>
            <a:r>
              <a:rPr lang="en-US" sz="2300" dirty="0">
                <a:ea typeface="Times New Roman" panose="02020603050405020304" pitchFamily="18" charset="0"/>
                <a:cs typeface="Times New Roman" panose="02020603050405020304" pitchFamily="18" charset="0"/>
              </a:rPr>
              <a:t>June 2021 – ON) </a:t>
            </a:r>
            <a:endParaRPr lang="en-US" sz="2300" dirty="0"/>
          </a:p>
          <a:p>
            <a:r>
              <a:rPr lang="en-US" sz="2300" i="1" dirty="0"/>
              <a:t>Del Giudice v. Thompson </a:t>
            </a:r>
            <a:r>
              <a:rPr lang="en-US" sz="2300" dirty="0"/>
              <a:t>[Capital One] (August 2021 – ON) </a:t>
            </a:r>
          </a:p>
          <a:p>
            <a:r>
              <a:rPr lang="en-US" sz="2300" i="1" dirty="0"/>
              <a:t>Obodo v. Trans Union of Canada, Inc. </a:t>
            </a:r>
            <a:r>
              <a:rPr lang="en-US" sz="2300" dirty="0"/>
              <a:t>(November 2021 – ON)</a:t>
            </a:r>
          </a:p>
          <a:p>
            <a:pPr marL="0" indent="0">
              <a:buNone/>
            </a:pPr>
            <a:endParaRPr lang="en-US" sz="2000" dirty="0"/>
          </a:p>
        </p:txBody>
      </p:sp>
    </p:spTree>
    <p:extLst>
      <p:ext uri="{BB962C8B-B14F-4D97-AF65-F5344CB8AC3E}">
        <p14:creationId xmlns:p14="http://schemas.microsoft.com/office/powerpoint/2010/main" val="45723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itle 1">
            <a:extLst>
              <a:ext uri="{FF2B5EF4-FFF2-40B4-BE49-F238E27FC236}">
                <a16:creationId xmlns:a16="http://schemas.microsoft.com/office/drawing/2014/main" id="{A617DD7E-9829-4747-9D58-89C23E127E21}"/>
              </a:ext>
            </a:extLst>
          </p:cNvPr>
          <p:cNvSpPr>
            <a:spLocks noGrp="1"/>
          </p:cNvSpPr>
          <p:nvPr>
            <p:ph type="title"/>
          </p:nvPr>
        </p:nvSpPr>
        <p:spPr>
          <a:xfrm>
            <a:off x="468301" y="274638"/>
            <a:ext cx="8197649" cy="1143000"/>
          </a:xfrm>
        </p:spPr>
        <p:txBody>
          <a:bodyPr>
            <a:normAutofit fontScale="90000"/>
          </a:bodyPr>
          <a:lstStyle/>
          <a:p>
            <a:r>
              <a:rPr lang="en-US" b="1" dirty="0">
                <a:solidFill>
                  <a:srgbClr val="005D8F"/>
                </a:solidFill>
              </a:rPr>
              <a:t>Canadian Privacy Class Actions</a:t>
            </a:r>
            <a:endParaRPr lang="en-US" dirty="0"/>
          </a:p>
        </p:txBody>
      </p:sp>
      <p:sp>
        <p:nvSpPr>
          <p:cNvPr id="12" name="Content Placeholder 2">
            <a:extLst>
              <a:ext uri="{FF2B5EF4-FFF2-40B4-BE49-F238E27FC236}">
                <a16:creationId xmlns:a16="http://schemas.microsoft.com/office/drawing/2014/main" id="{84B8B28B-EF13-4170-93DB-F349D7A3D20A}"/>
              </a:ext>
            </a:extLst>
          </p:cNvPr>
          <p:cNvSpPr>
            <a:spLocks noGrp="1"/>
          </p:cNvSpPr>
          <p:nvPr>
            <p:ph idx="1"/>
          </p:nvPr>
        </p:nvSpPr>
        <p:spPr>
          <a:xfrm>
            <a:off x="467544" y="1484784"/>
            <a:ext cx="8676456" cy="4032448"/>
          </a:xfrm>
        </p:spPr>
        <p:txBody>
          <a:bodyPr>
            <a:normAutofit fontScale="92500" lnSpcReduction="20000"/>
          </a:bodyPr>
          <a:lstStyle/>
          <a:p>
            <a:r>
              <a:rPr lang="en-US" sz="2600" dirty="0"/>
              <a:t>Limited Canadian merits based decisions: </a:t>
            </a:r>
          </a:p>
          <a:p>
            <a:pPr lvl="1"/>
            <a:r>
              <a:rPr lang="fr-FR" sz="2600" i="1" dirty="0"/>
              <a:t>Lamoureux v. OCRCWM </a:t>
            </a:r>
            <a:r>
              <a:rPr lang="fr-FR" sz="2600" dirty="0"/>
              <a:t>(Québec – March 2021)</a:t>
            </a:r>
            <a:r>
              <a:rPr lang="en-US" sz="2600" dirty="0"/>
              <a:t> first merits based decision for data breach class action in Canada.</a:t>
            </a:r>
          </a:p>
          <a:p>
            <a:pPr marL="457200" lvl="1" indent="0">
              <a:buNone/>
            </a:pPr>
            <a:endParaRPr lang="en-US" sz="2600" dirty="0"/>
          </a:p>
          <a:p>
            <a:r>
              <a:rPr lang="en-US" sz="2600" dirty="0"/>
              <a:t>Most address the certification process and/or procedural matters:  </a:t>
            </a:r>
          </a:p>
          <a:p>
            <a:pPr lvl="1"/>
            <a:r>
              <a:rPr lang="en-US" sz="2600" i="1" dirty="0">
                <a:ea typeface="Times New Roman" panose="02020603050405020304" pitchFamily="18" charset="0"/>
                <a:cs typeface="Times New Roman" panose="02020603050405020304" pitchFamily="18" charset="0"/>
              </a:rPr>
              <a:t>Agnew-Americano v. Equifax Canada </a:t>
            </a:r>
            <a:r>
              <a:rPr lang="en-US" sz="2600" dirty="0">
                <a:ea typeface="Times New Roman" panose="02020603050405020304" pitchFamily="18" charset="0"/>
                <a:cs typeface="Times New Roman" panose="02020603050405020304" pitchFamily="18" charset="0"/>
              </a:rPr>
              <a:t>(Fall of 2019 – ON)</a:t>
            </a:r>
          </a:p>
          <a:p>
            <a:pPr lvl="1"/>
            <a:r>
              <a:rPr lang="en-US" sz="2600" i="1" dirty="0">
                <a:ea typeface="Times New Roman" panose="02020603050405020304" pitchFamily="18" charset="0"/>
                <a:cs typeface="Times New Roman" panose="02020603050405020304" pitchFamily="18" charset="0"/>
              </a:rPr>
              <a:t>Owsianik v. Equifax </a:t>
            </a:r>
            <a:r>
              <a:rPr lang="en-US" sz="2600" dirty="0">
                <a:ea typeface="Times New Roman" panose="02020603050405020304" pitchFamily="18" charset="0"/>
                <a:cs typeface="Times New Roman" panose="02020603050405020304" pitchFamily="18" charset="0"/>
              </a:rPr>
              <a:t>(June 2021 – ON) </a:t>
            </a:r>
            <a:endParaRPr lang="en-US" sz="2600" dirty="0"/>
          </a:p>
          <a:p>
            <a:pPr lvl="1"/>
            <a:r>
              <a:rPr lang="en-US" sz="2600" i="1" dirty="0"/>
              <a:t>Obodo v. Trans Union of Canada, Inc. </a:t>
            </a:r>
            <a:r>
              <a:rPr lang="en-US" sz="2600" dirty="0"/>
              <a:t>(November 2021 – ON)</a:t>
            </a:r>
          </a:p>
          <a:p>
            <a:endParaRPr lang="en-US" sz="2400" dirty="0"/>
          </a:p>
        </p:txBody>
      </p:sp>
    </p:spTree>
    <p:extLst>
      <p:ext uri="{BB962C8B-B14F-4D97-AF65-F5344CB8AC3E}">
        <p14:creationId xmlns:p14="http://schemas.microsoft.com/office/powerpoint/2010/main" val="2115938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i="1" dirty="0" err="1">
                <a:solidFill>
                  <a:srgbClr val="005D8F"/>
                </a:solidFill>
              </a:rPr>
              <a:t>Lamoureux</a:t>
            </a:r>
            <a:r>
              <a:rPr lang="en-US" sz="4000" b="1" i="1" dirty="0">
                <a:solidFill>
                  <a:srgbClr val="005D8F"/>
                </a:solidFill>
              </a:rPr>
              <a:t> v. OCRCWM</a:t>
            </a:r>
            <a:br>
              <a:rPr lang="en-US" sz="4000" b="1" dirty="0">
                <a:solidFill>
                  <a:srgbClr val="005D8F"/>
                </a:solidFill>
              </a:rPr>
            </a:br>
            <a:r>
              <a:rPr lang="en-US" sz="4000" b="1" dirty="0">
                <a:solidFill>
                  <a:srgbClr val="005D8F"/>
                </a:solidFill>
              </a:rPr>
              <a:t>(Quebec)</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3456384"/>
          </a:xfrm>
        </p:spPr>
        <p:txBody>
          <a:bodyPr>
            <a:normAutofit fontScale="85000" lnSpcReduction="20000"/>
          </a:bodyPr>
          <a:lstStyle/>
          <a:p>
            <a:pPr lvl="0"/>
            <a:endParaRPr lang="en-CA" dirty="0"/>
          </a:p>
          <a:p>
            <a:pPr lvl="0"/>
            <a:r>
              <a:rPr lang="en-CA" sz="3100" dirty="0"/>
              <a:t>Claim against IIROC inspector who oversees investment dealers</a:t>
            </a:r>
          </a:p>
          <a:p>
            <a:pPr lvl="0"/>
            <a:r>
              <a:rPr lang="en-CA" sz="3100" dirty="0"/>
              <a:t>Unencrypted laptop left on a train and was stolen containing PII </a:t>
            </a:r>
          </a:p>
          <a:p>
            <a:pPr lvl="0"/>
            <a:r>
              <a:rPr lang="en-CA" sz="3100" dirty="0"/>
              <a:t>Laptop never found</a:t>
            </a:r>
          </a:p>
          <a:p>
            <a:pPr lvl="0"/>
            <a:r>
              <a:rPr lang="en-CA" sz="3100" dirty="0"/>
              <a:t>After loss breach notice given to affected parties and voluntary offer of one year of credit monitoring</a:t>
            </a:r>
          </a:p>
        </p:txBody>
      </p:sp>
    </p:spTree>
    <p:extLst>
      <p:ext uri="{BB962C8B-B14F-4D97-AF65-F5344CB8AC3E}">
        <p14:creationId xmlns:p14="http://schemas.microsoft.com/office/powerpoint/2010/main" val="415393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i="1" dirty="0">
                <a:solidFill>
                  <a:srgbClr val="005D8F"/>
                </a:solidFill>
              </a:rPr>
              <a:t>Lamoureux v. OCRCWM</a:t>
            </a:r>
            <a:br>
              <a:rPr lang="en-US" sz="4000" b="1" i="1" dirty="0">
                <a:solidFill>
                  <a:srgbClr val="005D8F"/>
                </a:solidFill>
              </a:rPr>
            </a:br>
            <a:r>
              <a:rPr lang="en-US" sz="4000" b="1" dirty="0">
                <a:solidFill>
                  <a:srgbClr val="005D8F"/>
                </a:solidFill>
              </a:rPr>
              <a:t>(Quebec)</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3456384"/>
          </a:xfrm>
        </p:spPr>
        <p:txBody>
          <a:bodyPr>
            <a:normAutofit fontScale="77500" lnSpcReduction="20000"/>
          </a:bodyPr>
          <a:lstStyle/>
          <a:p>
            <a:pPr lvl="0"/>
            <a:r>
              <a:rPr lang="en-CA" dirty="0"/>
              <a:t>Action dismissed following common issues trial (</a:t>
            </a:r>
            <a:r>
              <a:rPr lang="en-CA" dirty="0" err="1"/>
              <a:t>i.e</a:t>
            </a:r>
            <a:r>
              <a:rPr lang="en-CA" dirty="0"/>
              <a:t> certified and goes to trial on the merits)</a:t>
            </a:r>
          </a:p>
          <a:p>
            <a:pPr lvl="0"/>
            <a:r>
              <a:rPr lang="en-CA" dirty="0"/>
              <a:t>Why? Lack of proof of harm and requisite degree of harm </a:t>
            </a:r>
          </a:p>
          <a:p>
            <a:pPr lvl="1"/>
            <a:r>
              <a:rPr lang="en-CA" sz="3200" dirty="0"/>
              <a:t>No damages incurred by class members beyond ordinary inconveniences of life – no evidence of psychological harm</a:t>
            </a:r>
          </a:p>
          <a:p>
            <a:pPr lvl="1"/>
            <a:r>
              <a:rPr lang="en-CA" sz="3200" dirty="0"/>
              <a:t>No evidence of improper use of data</a:t>
            </a:r>
          </a:p>
          <a:p>
            <a:pPr lvl="1"/>
            <a:r>
              <a:rPr lang="en-CA" sz="3200" dirty="0"/>
              <a:t>Monitoring of financial accounts is not compensable damage</a:t>
            </a:r>
          </a:p>
          <a:p>
            <a:pPr lvl="0"/>
            <a:endParaRPr lang="en-CA" dirty="0"/>
          </a:p>
        </p:txBody>
      </p:sp>
    </p:spTree>
    <p:extLst>
      <p:ext uri="{BB962C8B-B14F-4D97-AF65-F5344CB8AC3E}">
        <p14:creationId xmlns:p14="http://schemas.microsoft.com/office/powerpoint/2010/main" val="4031081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i="1" dirty="0">
                <a:solidFill>
                  <a:srgbClr val="005D8F"/>
                </a:solidFill>
              </a:rPr>
              <a:t>Lamoureux v. OCRCWM</a:t>
            </a:r>
            <a:br>
              <a:rPr lang="en-US" sz="4000" b="1" dirty="0">
                <a:solidFill>
                  <a:srgbClr val="005D8F"/>
                </a:solidFill>
              </a:rPr>
            </a:br>
            <a:r>
              <a:rPr lang="en-US" sz="4000" b="1" dirty="0">
                <a:solidFill>
                  <a:srgbClr val="005D8F"/>
                </a:solidFill>
              </a:rPr>
              <a:t>(Quebec)</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3456384"/>
          </a:xfrm>
        </p:spPr>
        <p:txBody>
          <a:bodyPr>
            <a:normAutofit/>
          </a:bodyPr>
          <a:lstStyle/>
          <a:p>
            <a:pPr lvl="0"/>
            <a:r>
              <a:rPr lang="en-CA" sz="2600" dirty="0"/>
              <a:t>What would allow for damages is either:</a:t>
            </a:r>
          </a:p>
          <a:p>
            <a:pPr lvl="1"/>
            <a:r>
              <a:rPr lang="en-CA" sz="2600" dirty="0"/>
              <a:t>Psychological harm across the class</a:t>
            </a:r>
          </a:p>
          <a:p>
            <a:pPr lvl="1"/>
            <a:r>
              <a:rPr lang="en-CA" sz="2600" dirty="0"/>
              <a:t>Setting up credit monitoring, obtaining credit reports and cancelling credit cards</a:t>
            </a:r>
          </a:p>
          <a:p>
            <a:pPr marL="0" lvl="0" indent="0">
              <a:buNone/>
            </a:pPr>
            <a:endParaRPr lang="en-CA" dirty="0"/>
          </a:p>
        </p:txBody>
      </p:sp>
    </p:spTree>
    <p:extLst>
      <p:ext uri="{BB962C8B-B14F-4D97-AF65-F5344CB8AC3E}">
        <p14:creationId xmlns:p14="http://schemas.microsoft.com/office/powerpoint/2010/main" val="1416716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498178"/>
          </a:xfrm>
        </p:spPr>
        <p:txBody>
          <a:bodyPr>
            <a:noAutofit/>
          </a:bodyPr>
          <a:lstStyle/>
          <a:p>
            <a:r>
              <a:rPr lang="en-US" sz="3500" b="1" i="1" dirty="0">
                <a:solidFill>
                  <a:srgbClr val="005D8F"/>
                </a:solidFill>
              </a:rPr>
              <a:t>Agnew-Americano v. Equifax Canada </a:t>
            </a:r>
            <a:br>
              <a:rPr lang="en-US" sz="3500" b="1" i="1" dirty="0">
                <a:solidFill>
                  <a:srgbClr val="005D8F"/>
                </a:solidFill>
              </a:rPr>
            </a:br>
            <a:r>
              <a:rPr lang="en-US" sz="3500" b="1" dirty="0">
                <a:solidFill>
                  <a:srgbClr val="005D8F"/>
                </a:solidFill>
              </a:rPr>
              <a:t>(Ontario)</a:t>
            </a:r>
            <a:endParaRPr lang="en-US" sz="3500" b="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032448"/>
          </a:xfrm>
        </p:spPr>
        <p:txBody>
          <a:bodyPr>
            <a:normAutofit/>
          </a:bodyPr>
          <a:lstStyle/>
          <a:p>
            <a:pPr marL="0" indent="0">
              <a:buNone/>
            </a:pPr>
            <a:endParaRPr lang="en-US" sz="2200" dirty="0"/>
          </a:p>
          <a:p>
            <a:r>
              <a:rPr lang="en-US" sz="2600" dirty="0"/>
              <a:t>2017: large scale data breach involving 143 million of Equifax’s customers in the US, UK and Canada </a:t>
            </a:r>
          </a:p>
          <a:p>
            <a:r>
              <a:rPr lang="en-US" sz="2600" dirty="0"/>
              <a:t>Causes of action against Equifax in class action:</a:t>
            </a:r>
          </a:p>
          <a:p>
            <a:pPr lvl="1"/>
            <a:r>
              <a:rPr lang="en-US" sz="2600" dirty="0"/>
              <a:t>Intrusion upon seclusion; </a:t>
            </a:r>
          </a:p>
          <a:p>
            <a:pPr lvl="1"/>
            <a:r>
              <a:rPr lang="en-US" sz="2600" dirty="0"/>
              <a:t>Breach of privacy legislation; and </a:t>
            </a:r>
          </a:p>
          <a:p>
            <a:pPr lvl="1"/>
            <a:r>
              <a:rPr lang="en-US" sz="2600" dirty="0"/>
              <a:t>Breach of contract</a:t>
            </a:r>
          </a:p>
          <a:p>
            <a:r>
              <a:rPr lang="en-US" sz="2600" u="sng" dirty="0"/>
              <a:t>Class action was certified</a:t>
            </a:r>
            <a:endParaRPr lang="en-US" sz="2600" b="1" dirty="0"/>
          </a:p>
          <a:p>
            <a:endParaRPr lang="en-US" sz="2200" dirty="0"/>
          </a:p>
          <a:p>
            <a:endParaRPr lang="en-US" sz="2200" dirty="0"/>
          </a:p>
          <a:p>
            <a:endParaRPr lang="en-US" sz="2200" dirty="0"/>
          </a:p>
        </p:txBody>
      </p:sp>
    </p:spTree>
    <p:extLst>
      <p:ext uri="{BB962C8B-B14F-4D97-AF65-F5344CB8AC3E}">
        <p14:creationId xmlns:p14="http://schemas.microsoft.com/office/powerpoint/2010/main" val="1235462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rmAutofit fontScale="90000"/>
          </a:bodyPr>
          <a:lstStyle/>
          <a:p>
            <a:r>
              <a:rPr lang="en-US" sz="4000" b="1" i="1" dirty="0" err="1">
                <a:solidFill>
                  <a:srgbClr val="005D8F"/>
                </a:solidFill>
              </a:rPr>
              <a:t>Owsianik</a:t>
            </a:r>
            <a:r>
              <a:rPr lang="en-US" sz="4000" b="1" i="1" dirty="0">
                <a:solidFill>
                  <a:srgbClr val="005D8F"/>
                </a:solidFill>
              </a:rPr>
              <a:t> v. Equifax</a:t>
            </a:r>
            <a:br>
              <a:rPr lang="en-US" sz="4000" b="1" i="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340768"/>
            <a:ext cx="8003230" cy="3816424"/>
          </a:xfrm>
        </p:spPr>
        <p:txBody>
          <a:bodyPr>
            <a:normAutofit lnSpcReduction="10000"/>
          </a:bodyPr>
          <a:lstStyle/>
          <a:p>
            <a:endParaRPr lang="en-US" sz="2200" dirty="0"/>
          </a:p>
          <a:p>
            <a:r>
              <a:rPr lang="en-US" sz="2600" dirty="0"/>
              <a:t>Context:</a:t>
            </a:r>
          </a:p>
          <a:p>
            <a:pPr lvl="1"/>
            <a:r>
              <a:rPr lang="en-US" sz="2200" dirty="0"/>
              <a:t>Equifax was the victim of a cyber attack in 2017.</a:t>
            </a:r>
          </a:p>
          <a:p>
            <a:pPr lvl="1"/>
            <a:r>
              <a:rPr lang="en-US" sz="2200" dirty="0"/>
              <a:t>Thousands of Canadians’ PII exposed. </a:t>
            </a:r>
          </a:p>
          <a:p>
            <a:pPr lvl="1"/>
            <a:r>
              <a:rPr lang="en-US" sz="2200" dirty="0"/>
              <a:t>Class action currently at certification stage.</a:t>
            </a:r>
          </a:p>
          <a:p>
            <a:pPr lvl="1"/>
            <a:r>
              <a:rPr lang="en-US" sz="2200" dirty="0"/>
              <a:t>Plaintiff sought to certify a claim for intrusion upon seclusion, a new tort recognized in 2012. </a:t>
            </a:r>
          </a:p>
          <a:p>
            <a:pPr lvl="1"/>
            <a:r>
              <a:rPr lang="en-US" sz="2200" dirty="0"/>
              <a:t>Plaintiff Class argued that Equifax was reckless in the storage of personal information on its network, in turn enabling hackers to gain access. </a:t>
            </a:r>
          </a:p>
        </p:txBody>
      </p:sp>
    </p:spTree>
    <p:extLst>
      <p:ext uri="{BB962C8B-B14F-4D97-AF65-F5344CB8AC3E}">
        <p14:creationId xmlns:p14="http://schemas.microsoft.com/office/powerpoint/2010/main" val="292194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Autofit/>
          </a:bodyPr>
          <a:lstStyle/>
          <a:p>
            <a:r>
              <a:rPr lang="en-US" sz="4000" b="1" i="1" dirty="0" err="1">
                <a:solidFill>
                  <a:srgbClr val="005D8F"/>
                </a:solidFill>
              </a:rPr>
              <a:t>Owsianik</a:t>
            </a:r>
            <a:r>
              <a:rPr lang="en-US" sz="4000" b="1" i="1" dirty="0">
                <a:solidFill>
                  <a:srgbClr val="005D8F"/>
                </a:solidFill>
              </a:rPr>
              <a:t> v. Equifax</a:t>
            </a:r>
            <a:br>
              <a:rPr lang="en-US" sz="4000" b="1" i="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484784"/>
            <a:ext cx="8003230" cy="3816424"/>
          </a:xfrm>
        </p:spPr>
        <p:txBody>
          <a:bodyPr>
            <a:normAutofit/>
          </a:bodyPr>
          <a:lstStyle/>
          <a:p>
            <a:endParaRPr lang="en-US" sz="2200" dirty="0"/>
          </a:p>
          <a:p>
            <a:r>
              <a:rPr lang="en-US" sz="2600" dirty="0"/>
              <a:t>Issue:</a:t>
            </a:r>
          </a:p>
          <a:p>
            <a:pPr marL="0" indent="0">
              <a:buNone/>
            </a:pPr>
            <a:endParaRPr lang="en-US" sz="2000" dirty="0"/>
          </a:p>
          <a:p>
            <a:pPr marL="457200" lvl="1" indent="0">
              <a:buNone/>
            </a:pPr>
            <a:r>
              <a:rPr lang="en-US" sz="2200" dirty="0"/>
              <a:t>Can collectors and custodians of private information be held liable for Intrusion Upon Seclusion when their reckless storage of personal information allows a malicious third party to gain access?</a:t>
            </a:r>
          </a:p>
        </p:txBody>
      </p:sp>
    </p:spTree>
    <p:extLst>
      <p:ext uri="{BB962C8B-B14F-4D97-AF65-F5344CB8AC3E}">
        <p14:creationId xmlns:p14="http://schemas.microsoft.com/office/powerpoint/2010/main" val="4257292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Autofit/>
          </a:bodyPr>
          <a:lstStyle/>
          <a:p>
            <a:r>
              <a:rPr lang="en-US" sz="4000" b="1" i="1" dirty="0" err="1">
                <a:solidFill>
                  <a:srgbClr val="005D8F"/>
                </a:solidFill>
              </a:rPr>
              <a:t>Owsianik</a:t>
            </a:r>
            <a:r>
              <a:rPr lang="en-US" sz="4000" b="1" i="1" dirty="0">
                <a:solidFill>
                  <a:srgbClr val="005D8F"/>
                </a:solidFill>
              </a:rPr>
              <a:t> v. Equifax</a:t>
            </a:r>
            <a:br>
              <a:rPr lang="en-US" sz="4000" b="1" i="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628800"/>
            <a:ext cx="8003230" cy="3816424"/>
          </a:xfrm>
        </p:spPr>
        <p:txBody>
          <a:bodyPr>
            <a:normAutofit/>
          </a:bodyPr>
          <a:lstStyle/>
          <a:p>
            <a:endParaRPr lang="en-US" sz="2200" dirty="0"/>
          </a:p>
          <a:p>
            <a:r>
              <a:rPr lang="en-US" sz="2600" dirty="0"/>
              <a:t>Why does this matter? </a:t>
            </a:r>
          </a:p>
          <a:p>
            <a:pPr marL="0" indent="0">
              <a:buNone/>
            </a:pPr>
            <a:endParaRPr lang="en-US" sz="2600" dirty="0"/>
          </a:p>
          <a:p>
            <a:r>
              <a:rPr lang="en-US" sz="2600" dirty="0"/>
              <a:t>Why not just sue for Negligence rather than Intrusion Upon Seclusion?</a:t>
            </a:r>
          </a:p>
          <a:p>
            <a:pPr marL="0" indent="0">
              <a:buNone/>
            </a:pPr>
            <a:endParaRPr lang="en-US" sz="2000" dirty="0"/>
          </a:p>
        </p:txBody>
      </p:sp>
    </p:spTree>
    <p:extLst>
      <p:ext uri="{BB962C8B-B14F-4D97-AF65-F5344CB8AC3E}">
        <p14:creationId xmlns:p14="http://schemas.microsoft.com/office/powerpoint/2010/main" val="184956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Covid-19 BI claim?</a:t>
            </a:r>
          </a:p>
        </p:txBody>
      </p:sp>
      <p:sp>
        <p:nvSpPr>
          <p:cNvPr id="3" name="Content Placeholder 2"/>
          <p:cNvSpPr>
            <a:spLocks noGrp="1"/>
          </p:cNvSpPr>
          <p:nvPr>
            <p:ph idx="1"/>
          </p:nvPr>
        </p:nvSpPr>
        <p:spPr/>
        <p:txBody>
          <a:bodyPr>
            <a:normAutofit fontScale="62500" lnSpcReduction="20000"/>
          </a:bodyPr>
          <a:lstStyle/>
          <a:p>
            <a:r>
              <a:rPr lang="en-CA" dirty="0"/>
              <a:t>Government-ordered business closures (be they partial or full) have been in effect throughout the country for various lengths of time and at various points in time since the start of the pandemic</a:t>
            </a:r>
          </a:p>
          <a:p>
            <a:pPr marL="0" indent="0">
              <a:buNone/>
            </a:pPr>
            <a:endParaRPr lang="en-CA" dirty="0"/>
          </a:p>
          <a:p>
            <a:r>
              <a:rPr lang="en-CA" dirty="0"/>
              <a:t>Businesses suffering losses have submitted claims to their insurers for, among other things, loss of business income resulting from the business closures – these are commonly referred to as “Covid-19 BI claims”</a:t>
            </a:r>
          </a:p>
          <a:p>
            <a:pPr marL="0" indent="0">
              <a:buNone/>
            </a:pPr>
            <a:endParaRPr lang="en-CA" dirty="0"/>
          </a:p>
          <a:p>
            <a:r>
              <a:rPr lang="en-CA" dirty="0"/>
              <a:t>The Covid-19 BI claims have given rise to numerous and oftentimes novel coverage issues</a:t>
            </a:r>
          </a:p>
          <a:p>
            <a:pPr marL="0" indent="0">
              <a:buNone/>
            </a:pPr>
            <a:endParaRPr lang="en-CA" dirty="0"/>
          </a:p>
          <a:p>
            <a:r>
              <a:rPr lang="en-CA" dirty="0"/>
              <a:t>Almost universally insurers have denied coverage for these claims for reasons we will discuss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5</a:t>
            </a:fld>
            <a:endParaRPr lang="en-CA"/>
          </a:p>
        </p:txBody>
      </p:sp>
    </p:spTree>
    <p:extLst>
      <p:ext uri="{BB962C8B-B14F-4D97-AF65-F5344CB8AC3E}">
        <p14:creationId xmlns:p14="http://schemas.microsoft.com/office/powerpoint/2010/main" val="3828573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Autofit/>
          </a:bodyPr>
          <a:lstStyle/>
          <a:p>
            <a:r>
              <a:rPr lang="en-US" sz="4000" b="1" i="1" dirty="0" err="1">
                <a:solidFill>
                  <a:srgbClr val="005D8F"/>
                </a:solidFill>
              </a:rPr>
              <a:t>Owsianik</a:t>
            </a:r>
            <a:r>
              <a:rPr lang="en-US" sz="4000" b="1" i="1" dirty="0">
                <a:solidFill>
                  <a:srgbClr val="005D8F"/>
                </a:solidFill>
              </a:rPr>
              <a:t> v. Equifax</a:t>
            </a:r>
            <a:br>
              <a:rPr lang="en-US" sz="4000" b="1" i="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484784"/>
            <a:ext cx="8003230" cy="3816424"/>
          </a:xfrm>
        </p:spPr>
        <p:txBody>
          <a:bodyPr>
            <a:normAutofit fontScale="77500" lnSpcReduction="20000"/>
          </a:bodyPr>
          <a:lstStyle/>
          <a:p>
            <a:endParaRPr lang="en-US" sz="2200" dirty="0"/>
          </a:p>
          <a:p>
            <a:r>
              <a:rPr lang="en-US" sz="2600" dirty="0"/>
              <a:t>Intrusion Upon Seclusion does not require a plaintiff to prove damages. Damages can be awarded without proof of injury or pecuniary loss.</a:t>
            </a:r>
          </a:p>
          <a:p>
            <a:pPr marL="0" indent="0">
              <a:buNone/>
            </a:pPr>
            <a:endParaRPr lang="en-US" sz="2600" dirty="0"/>
          </a:p>
          <a:p>
            <a:r>
              <a:rPr lang="en-US" sz="2600" dirty="0"/>
              <a:t>Contrast with Negligence: plaintiff must prove the amount of damages and that the damages were caused by the organization’s breach of duty.</a:t>
            </a:r>
          </a:p>
          <a:p>
            <a:pPr marL="0" indent="0">
              <a:buNone/>
            </a:pPr>
            <a:endParaRPr lang="en-US" sz="2600" dirty="0"/>
          </a:p>
          <a:p>
            <a:r>
              <a:rPr lang="en-US" sz="2600" dirty="0"/>
              <a:t>In cyber breach cases, will often be impossible for a plaintiff to prove damages. </a:t>
            </a:r>
          </a:p>
          <a:p>
            <a:pPr marL="0" indent="0">
              <a:buNone/>
            </a:pPr>
            <a:endParaRPr lang="en-US" sz="2600" dirty="0"/>
          </a:p>
          <a:p>
            <a:r>
              <a:rPr lang="en-US" sz="2600" dirty="0"/>
              <a:t>Possible “floodgates” problem if Class successful.</a:t>
            </a:r>
          </a:p>
          <a:p>
            <a:pPr marL="0" indent="0">
              <a:buNone/>
            </a:pPr>
            <a:endParaRPr lang="en-US" sz="2000" dirty="0"/>
          </a:p>
        </p:txBody>
      </p:sp>
    </p:spTree>
    <p:extLst>
      <p:ext uri="{BB962C8B-B14F-4D97-AF65-F5344CB8AC3E}">
        <p14:creationId xmlns:p14="http://schemas.microsoft.com/office/powerpoint/2010/main" val="333926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rmAutofit fontScale="90000"/>
          </a:bodyPr>
          <a:lstStyle/>
          <a:p>
            <a:r>
              <a:rPr lang="en-US" sz="4000" b="1" i="1" dirty="0" err="1">
                <a:solidFill>
                  <a:srgbClr val="005D8F"/>
                </a:solidFill>
              </a:rPr>
              <a:t>Owsianik</a:t>
            </a:r>
            <a:r>
              <a:rPr lang="en-US" sz="4000" b="1" i="1" dirty="0">
                <a:solidFill>
                  <a:srgbClr val="005D8F"/>
                </a:solidFill>
              </a:rPr>
              <a:t> v. Equifax</a:t>
            </a:r>
            <a:br>
              <a:rPr lang="en-US" sz="4000" b="1" i="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412776"/>
            <a:ext cx="8003230" cy="3816424"/>
          </a:xfrm>
        </p:spPr>
        <p:txBody>
          <a:bodyPr>
            <a:normAutofit/>
          </a:bodyPr>
          <a:lstStyle/>
          <a:p>
            <a:endParaRPr lang="en-US" sz="2200" dirty="0"/>
          </a:p>
          <a:p>
            <a:r>
              <a:rPr lang="en-US" sz="2600" dirty="0"/>
              <a:t>Held:  </a:t>
            </a:r>
          </a:p>
          <a:p>
            <a:pPr marL="0" indent="0">
              <a:buNone/>
            </a:pPr>
            <a:endParaRPr lang="en-US" sz="2600" dirty="0"/>
          </a:p>
          <a:p>
            <a:pPr marL="0" indent="0">
              <a:buNone/>
            </a:pPr>
            <a:r>
              <a:rPr lang="en-US" sz="2600" dirty="0"/>
              <a:t>	</a:t>
            </a:r>
            <a:r>
              <a:rPr lang="en-US" sz="2600" i="1" dirty="0"/>
              <a:t>Intrusion upon seclusion does not “extend 	liability to a person who does not intrude, but 	who fails to prevent the intrusion of another”</a:t>
            </a:r>
          </a:p>
          <a:p>
            <a:pPr marL="0" indent="0">
              <a:buNone/>
            </a:pPr>
            <a:endParaRPr lang="en-US" sz="2000" dirty="0"/>
          </a:p>
        </p:txBody>
      </p:sp>
    </p:spTree>
    <p:extLst>
      <p:ext uri="{BB962C8B-B14F-4D97-AF65-F5344CB8AC3E}">
        <p14:creationId xmlns:p14="http://schemas.microsoft.com/office/powerpoint/2010/main" val="765395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Autofit/>
          </a:bodyPr>
          <a:lstStyle/>
          <a:p>
            <a:r>
              <a:rPr lang="en-US" sz="4000" b="1" i="1" dirty="0" err="1">
                <a:solidFill>
                  <a:srgbClr val="005D8F"/>
                </a:solidFill>
              </a:rPr>
              <a:t>Owsianik</a:t>
            </a:r>
            <a:r>
              <a:rPr lang="en-US" sz="4000" b="1" i="1" dirty="0">
                <a:solidFill>
                  <a:srgbClr val="005D8F"/>
                </a:solidFill>
              </a:rPr>
              <a:t> v. Equifax</a:t>
            </a:r>
            <a:br>
              <a:rPr lang="en-US" sz="4000" b="1" dirty="0">
                <a:solidFill>
                  <a:srgbClr val="005D8F"/>
                </a:solidFill>
              </a:rPr>
            </a:br>
            <a:r>
              <a:rPr lang="en-US" sz="4000" b="1" dirty="0">
                <a:solidFill>
                  <a:srgbClr val="005D8F"/>
                </a:solidFill>
              </a:rPr>
              <a:t>(Ontario)</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628800"/>
            <a:ext cx="8003230" cy="4104456"/>
          </a:xfrm>
        </p:spPr>
        <p:txBody>
          <a:bodyPr>
            <a:normAutofit/>
          </a:bodyPr>
          <a:lstStyle/>
          <a:p>
            <a:r>
              <a:rPr lang="en-US" sz="2600" dirty="0"/>
              <a:t>Explanation: </a:t>
            </a:r>
          </a:p>
          <a:p>
            <a:endParaRPr lang="en-US" sz="2600" dirty="0"/>
          </a:p>
          <a:p>
            <a:pPr lvl="1"/>
            <a:r>
              <a:rPr lang="en-US" sz="2400" dirty="0"/>
              <a:t>Intrusion is the central element of the tort. Intrusion can be reckless (rather than intentional) but </a:t>
            </a:r>
            <a:r>
              <a:rPr lang="en-US" sz="2400" i="1" dirty="0"/>
              <a:t>there still needs to be an intrusion</a:t>
            </a:r>
            <a:r>
              <a:rPr lang="en-US" sz="2400" dirty="0"/>
              <a:t>. </a:t>
            </a:r>
          </a:p>
          <a:p>
            <a:pPr marL="457200" lvl="1" indent="0">
              <a:buNone/>
            </a:pPr>
            <a:endParaRPr lang="en-US" sz="2400" dirty="0"/>
          </a:p>
          <a:p>
            <a:pPr lvl="1"/>
            <a:r>
              <a:rPr lang="en-US" sz="2400" dirty="0"/>
              <a:t>Organizations that recklessly store PII do not “intrude upon” individuals’ privacy. Only the hacker does.</a:t>
            </a:r>
          </a:p>
          <a:p>
            <a:pPr marL="457200" lvl="1" indent="0">
              <a:buNone/>
            </a:pPr>
            <a:endParaRPr lang="en-US" sz="2200" dirty="0"/>
          </a:p>
        </p:txBody>
      </p:sp>
    </p:spTree>
    <p:extLst>
      <p:ext uri="{BB962C8B-B14F-4D97-AF65-F5344CB8AC3E}">
        <p14:creationId xmlns:p14="http://schemas.microsoft.com/office/powerpoint/2010/main" val="1992607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1B25-2AF6-4D01-97F5-3B53801EB5E8}"/>
              </a:ext>
            </a:extLst>
          </p:cNvPr>
          <p:cNvSpPr>
            <a:spLocks noGrp="1"/>
          </p:cNvSpPr>
          <p:nvPr>
            <p:ph type="title"/>
          </p:nvPr>
        </p:nvSpPr>
        <p:spPr/>
        <p:txBody>
          <a:bodyPr>
            <a:normAutofit fontScale="90000"/>
          </a:bodyPr>
          <a:lstStyle/>
          <a:p>
            <a:r>
              <a:rPr lang="en-US" b="1" i="1" dirty="0" err="1">
                <a:solidFill>
                  <a:srgbClr val="005D8F"/>
                </a:solidFill>
              </a:rPr>
              <a:t>Owsianik</a:t>
            </a:r>
            <a:r>
              <a:rPr lang="en-US" b="1" i="1" dirty="0">
                <a:solidFill>
                  <a:srgbClr val="005D8F"/>
                </a:solidFill>
              </a:rPr>
              <a:t> v. Equifax</a:t>
            </a:r>
            <a:br>
              <a:rPr lang="en-US" b="1" i="1" dirty="0">
                <a:solidFill>
                  <a:srgbClr val="005D8F"/>
                </a:solidFill>
              </a:rPr>
            </a:br>
            <a:r>
              <a:rPr lang="en-US" b="1" dirty="0">
                <a:solidFill>
                  <a:srgbClr val="005D8F"/>
                </a:solidFill>
              </a:rPr>
              <a:t>(Ontario)</a:t>
            </a:r>
            <a:endParaRPr lang="en-US" dirty="0"/>
          </a:p>
        </p:txBody>
      </p:sp>
      <p:sp>
        <p:nvSpPr>
          <p:cNvPr id="3" name="Content Placeholder 2">
            <a:extLst>
              <a:ext uri="{FF2B5EF4-FFF2-40B4-BE49-F238E27FC236}">
                <a16:creationId xmlns:a16="http://schemas.microsoft.com/office/drawing/2014/main" id="{BFE7BD2A-F3FD-4F2F-B351-3D81AE094247}"/>
              </a:ext>
            </a:extLst>
          </p:cNvPr>
          <p:cNvSpPr>
            <a:spLocks noGrp="1"/>
          </p:cNvSpPr>
          <p:nvPr>
            <p:ph idx="1"/>
          </p:nvPr>
        </p:nvSpPr>
        <p:spPr>
          <a:xfrm>
            <a:off x="755576" y="1844824"/>
            <a:ext cx="7869560" cy="4032448"/>
          </a:xfrm>
        </p:spPr>
        <p:txBody>
          <a:bodyPr/>
          <a:lstStyle/>
          <a:p>
            <a:r>
              <a:rPr lang="en-US" sz="2600" dirty="0"/>
              <a:t>To be continued: case headed to Court of Appeal.</a:t>
            </a:r>
          </a:p>
          <a:p>
            <a:endParaRPr lang="en-CA" sz="2600" dirty="0"/>
          </a:p>
          <a:p>
            <a:r>
              <a:rPr lang="en-CA" sz="2600" dirty="0"/>
              <a:t>In the meantime, </a:t>
            </a:r>
            <a:r>
              <a:rPr lang="en-CA" sz="2600" i="1" dirty="0" err="1"/>
              <a:t>Owsianik</a:t>
            </a:r>
            <a:r>
              <a:rPr lang="en-CA" sz="2600" dirty="0"/>
              <a:t> has been followed in two cases:  </a:t>
            </a:r>
          </a:p>
          <a:p>
            <a:pPr marL="0" indent="0">
              <a:buNone/>
            </a:pPr>
            <a:endParaRPr lang="en-CA" sz="2600" dirty="0"/>
          </a:p>
          <a:p>
            <a:pPr lvl="2"/>
            <a:r>
              <a:rPr lang="en-CA" i="1" dirty="0"/>
              <a:t>Del Giudice v. Thompson </a:t>
            </a:r>
            <a:r>
              <a:rPr lang="en-CA" dirty="0"/>
              <a:t>(Capital One); and,  </a:t>
            </a:r>
          </a:p>
          <a:p>
            <a:pPr lvl="2"/>
            <a:r>
              <a:rPr lang="en-US" i="1" dirty="0" err="1"/>
              <a:t>Obodo</a:t>
            </a:r>
            <a:r>
              <a:rPr lang="en-US" i="1" dirty="0"/>
              <a:t> v. Trans Union of Canada, Inc</a:t>
            </a:r>
            <a:endParaRPr lang="en-US" dirty="0"/>
          </a:p>
        </p:txBody>
      </p:sp>
      <p:sp>
        <p:nvSpPr>
          <p:cNvPr id="4" name="Slide Number Placeholder 3">
            <a:extLst>
              <a:ext uri="{FF2B5EF4-FFF2-40B4-BE49-F238E27FC236}">
                <a16:creationId xmlns:a16="http://schemas.microsoft.com/office/drawing/2014/main" id="{E999E771-ED15-4A93-B123-B69614D82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7537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935597" y="260648"/>
            <a:ext cx="7848872" cy="1143000"/>
          </a:xfrm>
        </p:spPr>
        <p:txBody>
          <a:bodyPr>
            <a:normAutofit fontScale="90000"/>
          </a:bodyPr>
          <a:lstStyle/>
          <a:p>
            <a:r>
              <a:rPr lang="en-US" b="1" i="1" dirty="0">
                <a:solidFill>
                  <a:srgbClr val="005D8F"/>
                </a:solidFill>
              </a:rPr>
              <a:t>Del Giudice v. Thompson </a:t>
            </a:r>
            <a:r>
              <a:rPr lang="en-US" b="1" dirty="0">
                <a:solidFill>
                  <a:srgbClr val="005D8F"/>
                </a:solidFill>
              </a:rPr>
              <a:t>(Ontario)</a:t>
            </a:r>
            <a:endParaRPr lang="en-US"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628801"/>
            <a:ext cx="8208910" cy="4032448"/>
          </a:xfrm>
        </p:spPr>
        <p:txBody>
          <a:bodyPr>
            <a:normAutofit fontScale="92500"/>
          </a:bodyPr>
          <a:lstStyle/>
          <a:p>
            <a:r>
              <a:rPr lang="en-CA" sz="2200" dirty="0">
                <a:ea typeface="Times New Roman" panose="02020603050405020304" pitchFamily="18" charset="0"/>
                <a:cs typeface="Times New Roman" panose="02020603050405020304" pitchFamily="18" charset="0"/>
              </a:rPr>
              <a:t>Proposed class action concerning Capital One data breach in 2019 (19 causes of action) </a:t>
            </a:r>
          </a:p>
          <a:p>
            <a:r>
              <a:rPr lang="en-CA" sz="2200" dirty="0">
                <a:ea typeface="Times New Roman" panose="02020603050405020304" pitchFamily="18" charset="0"/>
                <a:cs typeface="Times New Roman" panose="02020603050405020304" pitchFamily="18" charset="0"/>
              </a:rPr>
              <a:t>A hacker had accessed the database of PII collected by Capital One, hosted on Amazon Web Services' computer servers</a:t>
            </a:r>
          </a:p>
          <a:p>
            <a:r>
              <a:rPr lang="en-CA" sz="2200" u="sng" dirty="0">
                <a:ea typeface="Times New Roman" panose="02020603050405020304" pitchFamily="18" charset="0"/>
                <a:cs typeface="Times New Roman" panose="02020603050405020304" pitchFamily="18" charset="0"/>
              </a:rPr>
              <a:t>Certification denied </a:t>
            </a:r>
          </a:p>
          <a:p>
            <a:r>
              <a:rPr lang="en-CA" sz="2200" dirty="0">
                <a:ea typeface="Times New Roman" panose="02020603050405020304" pitchFamily="18" charset="0"/>
                <a:cs typeface="Times New Roman" panose="02020603050405020304" pitchFamily="18" charset="0"/>
              </a:rPr>
              <a:t>Notably dismissed Pl.’s claim for IUS citing </a:t>
            </a:r>
            <a:r>
              <a:rPr lang="en-CA" sz="2200" i="1" dirty="0" err="1">
                <a:ea typeface="Times New Roman" panose="02020603050405020304" pitchFamily="18" charset="0"/>
                <a:cs typeface="Times New Roman" panose="02020603050405020304" pitchFamily="18" charset="0"/>
              </a:rPr>
              <a:t>Owsianik</a:t>
            </a:r>
            <a:r>
              <a:rPr lang="en-CA" sz="2200" i="1" dirty="0">
                <a:ea typeface="Times New Roman" panose="02020603050405020304" pitchFamily="18" charset="0"/>
                <a:cs typeface="Times New Roman" panose="02020603050405020304" pitchFamily="18" charset="0"/>
              </a:rPr>
              <a:t> v. Equifax</a:t>
            </a:r>
          </a:p>
          <a:p>
            <a:pPr lvl="1"/>
            <a:r>
              <a:rPr lang="en-CA" sz="2200" dirty="0">
                <a:ea typeface="Times New Roman" panose="02020603050405020304" pitchFamily="18" charset="0"/>
                <a:cs typeface="Times New Roman" panose="02020603050405020304" pitchFamily="18" charset="0"/>
              </a:rPr>
              <a:t>Failure to prevent an intrusion “even a reckless failure to prevent” does not constitute an intrusion; </a:t>
            </a:r>
          </a:p>
          <a:p>
            <a:pPr lvl="1"/>
            <a:r>
              <a:rPr lang="en-CA" sz="2200" dirty="0">
                <a:ea typeface="Times New Roman" panose="02020603050405020304" pitchFamily="18" charset="0"/>
                <a:cs typeface="Times New Roman" panose="02020603050405020304" pitchFamily="18" charset="0"/>
              </a:rPr>
              <a:t>while such a claim might be viable against the hacker, the same is not true for other Defendants (i.e. collector and custodians of PII). </a:t>
            </a:r>
          </a:p>
          <a:p>
            <a:endParaRPr lang="en-US" sz="2000" dirty="0"/>
          </a:p>
          <a:p>
            <a:endParaRPr lang="en-US" sz="2000" dirty="0"/>
          </a:p>
        </p:txBody>
      </p:sp>
    </p:spTree>
    <p:extLst>
      <p:ext uri="{BB962C8B-B14F-4D97-AF65-F5344CB8AC3E}">
        <p14:creationId xmlns:p14="http://schemas.microsoft.com/office/powerpoint/2010/main" val="4200219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899592" y="304481"/>
            <a:ext cx="7067130" cy="1066130"/>
          </a:xfrm>
        </p:spPr>
        <p:txBody>
          <a:bodyPr>
            <a:noAutofit/>
          </a:bodyPr>
          <a:lstStyle/>
          <a:p>
            <a:r>
              <a:rPr lang="en-US" sz="3200" b="1" i="1" dirty="0">
                <a:solidFill>
                  <a:srgbClr val="005D8F"/>
                </a:solidFill>
              </a:rPr>
              <a:t>Obodo v. Trans Union of Canada, Inc.</a:t>
            </a:r>
            <a:br>
              <a:rPr lang="en-US" sz="3200" b="1" i="1" dirty="0">
                <a:solidFill>
                  <a:srgbClr val="005D8F"/>
                </a:solidFill>
              </a:rPr>
            </a:br>
            <a:r>
              <a:rPr lang="en-US" sz="3200" b="1" dirty="0">
                <a:solidFill>
                  <a:srgbClr val="005D8F"/>
                </a:solidFill>
              </a:rPr>
              <a:t>(Ontario)</a:t>
            </a:r>
            <a:endParaRPr lang="en-US" sz="32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032448"/>
          </a:xfrm>
        </p:spPr>
        <p:txBody>
          <a:bodyPr>
            <a:normAutofit/>
          </a:bodyPr>
          <a:lstStyle/>
          <a:p>
            <a:r>
              <a:rPr lang="en-US" sz="2400" u="sng" dirty="0"/>
              <a:t>Partial certification</a:t>
            </a:r>
            <a:r>
              <a:rPr lang="en-US" sz="2400" dirty="0"/>
              <a:t> of Trans Union breach in 2019</a:t>
            </a:r>
          </a:p>
          <a:p>
            <a:pPr marL="0" indent="0">
              <a:buNone/>
            </a:pPr>
            <a:endParaRPr lang="en-US" sz="2400" dirty="0">
              <a:ea typeface="Times New Roman" panose="02020603050405020304" pitchFamily="18" charset="0"/>
              <a:cs typeface="Times New Roman" panose="02020603050405020304" pitchFamily="18" charset="0"/>
            </a:endParaRPr>
          </a:p>
          <a:p>
            <a:r>
              <a:rPr lang="en-US" sz="2400" dirty="0">
                <a:ea typeface="Times New Roman" panose="02020603050405020304" pitchFamily="18" charset="0"/>
                <a:cs typeface="Times New Roman" panose="02020603050405020304" pitchFamily="18" charset="0"/>
              </a:rPr>
              <a:t>Alleged causes of action against Trans Union:</a:t>
            </a:r>
            <a:r>
              <a:rPr lang="en-CA" sz="2400" dirty="0">
                <a:ea typeface="Times New Roman" panose="02020603050405020304" pitchFamily="18" charset="0"/>
                <a:cs typeface="Times New Roman" panose="02020603050405020304" pitchFamily="18" charset="0"/>
              </a:rPr>
              <a:t> </a:t>
            </a:r>
            <a:r>
              <a:rPr lang="en-US" sz="2400" b="1" dirty="0">
                <a:ea typeface="Times New Roman" panose="02020603050405020304" pitchFamily="18" charset="0"/>
                <a:cs typeface="Times New Roman" panose="02020603050405020304" pitchFamily="18" charset="0"/>
              </a:rPr>
              <a:t>IUS, </a:t>
            </a:r>
            <a:r>
              <a:rPr lang="en-US" sz="2400" dirty="0">
                <a:ea typeface="Times New Roman" panose="02020603050405020304" pitchFamily="18" charset="0"/>
                <a:cs typeface="Times New Roman" panose="02020603050405020304" pitchFamily="18" charset="0"/>
              </a:rPr>
              <a:t>Negligence, Breach of privacy legislation</a:t>
            </a:r>
          </a:p>
          <a:p>
            <a:endParaRPr lang="en-CA" sz="2400" u="sng" dirty="0">
              <a:ea typeface="Times New Roman" panose="02020603050405020304" pitchFamily="18" charset="0"/>
              <a:cs typeface="Times New Roman" panose="02020603050405020304" pitchFamily="18" charset="0"/>
            </a:endParaRPr>
          </a:p>
          <a:p>
            <a:r>
              <a:rPr lang="en-CA" sz="2400" u="sng" dirty="0">
                <a:ea typeface="Times New Roman" panose="02020603050405020304" pitchFamily="18" charset="0"/>
                <a:cs typeface="Times New Roman" panose="02020603050405020304" pitchFamily="18" charset="0"/>
              </a:rPr>
              <a:t>Certification for IUS denied </a:t>
            </a:r>
          </a:p>
          <a:p>
            <a:pPr lvl="1"/>
            <a:r>
              <a:rPr lang="en-CA" sz="2200" dirty="0"/>
              <a:t>Court bound by majority appeal decision in </a:t>
            </a:r>
            <a:r>
              <a:rPr lang="en-CA" sz="2200" i="1" dirty="0" err="1"/>
              <a:t>Owsiani</a:t>
            </a:r>
            <a:endParaRPr lang="en-CA" sz="2200" i="1" dirty="0"/>
          </a:p>
          <a:p>
            <a:pPr lvl="1"/>
            <a:r>
              <a:rPr lang="en-CA" sz="2200" i="1" dirty="0"/>
              <a:t>“</a:t>
            </a:r>
            <a:r>
              <a:rPr lang="en-US" sz="2200" dirty="0"/>
              <a:t>intrusion upon seclusion cannot extend to hacker attacks”</a:t>
            </a:r>
            <a:endParaRPr lang="en-CA" sz="3000" dirty="0">
              <a:ea typeface="Times New Roman" panose="02020603050405020304" pitchFamily="18" charset="0"/>
              <a:cs typeface="Times New Roman" panose="02020603050405020304" pitchFamily="18" charset="0"/>
            </a:endParaRPr>
          </a:p>
          <a:p>
            <a:endParaRPr lang="en-US" sz="2200" b="1" dirty="0">
              <a:solidFill>
                <a:srgbClr val="FF0000"/>
              </a:solidFill>
            </a:endParaRPr>
          </a:p>
        </p:txBody>
      </p:sp>
      <p:pic>
        <p:nvPicPr>
          <p:cNvPr id="2050" name="Picture 2" descr="TransUnion Business Products &amp;amp; Solutions">
            <a:extLst>
              <a:ext uri="{FF2B5EF4-FFF2-40B4-BE49-F238E27FC236}">
                <a16:creationId xmlns:a16="http://schemas.microsoft.com/office/drawing/2014/main" id="{B66019C2-6601-4647-99A4-558F09D83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84" y="304481"/>
            <a:ext cx="696416" cy="8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43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11">
            <a:extLst>
              <a:ext uri="{FF2B5EF4-FFF2-40B4-BE49-F238E27FC236}">
                <a16:creationId xmlns:a16="http://schemas.microsoft.com/office/drawing/2014/main" id="{C4847D31-015B-4CF2-836D-CB5159F7283A}"/>
              </a:ext>
            </a:extLst>
          </p:cNvPr>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1331640" y="2641104"/>
            <a:ext cx="6732749" cy="643880"/>
          </a:xfrm>
          <a:prstGeom prst="rect">
            <a:avLst/>
          </a:prstGeom>
        </p:spPr>
        <p:txBody>
          <a:bodyPr>
            <a:noAutofit/>
          </a:bodyPr>
          <a:lstStyle>
            <a:lvl1pPr>
              <a:defRPr sz="3900" b="1">
                <a:solidFill>
                  <a:srgbClr val="005D8F"/>
                </a:solidFill>
              </a:defRPr>
            </a:lvl1pPr>
          </a:lstStyle>
          <a:p>
            <a:pPr>
              <a:spcBef>
                <a:spcPts val="300"/>
              </a:spcBef>
              <a:spcAft>
                <a:spcPts val="600"/>
              </a:spcAft>
            </a:pPr>
            <a:r>
              <a:rPr lang="en-CA" sz="4000" dirty="0">
                <a:solidFill>
                  <a:schemeClr val="tx2"/>
                </a:solidFill>
              </a:rPr>
              <a:t>Recent Privacy Commissioner Decisions</a:t>
            </a:r>
          </a:p>
        </p:txBody>
      </p:sp>
      <p:sp>
        <p:nvSpPr>
          <p:cNvPr id="2" name="Slide Number Placeholder 1">
            <a:extLst>
              <a:ext uri="{FF2B5EF4-FFF2-40B4-BE49-F238E27FC236}">
                <a16:creationId xmlns:a16="http://schemas.microsoft.com/office/drawing/2014/main" id="{4DFC990B-F3B9-4582-95A5-5BD3106ABA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941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860432" y="475488"/>
            <a:ext cx="7848872" cy="1143000"/>
          </a:xfrm>
        </p:spPr>
        <p:txBody>
          <a:bodyPr>
            <a:normAutofit fontScale="90000"/>
          </a:bodyPr>
          <a:lstStyle/>
          <a:p>
            <a:r>
              <a:rPr lang="en-US" b="1" dirty="0">
                <a:solidFill>
                  <a:srgbClr val="005D8F"/>
                </a:solidFill>
              </a:rPr>
              <a:t>Recent Privacy Commissioner Decisions </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4032448"/>
          </a:xfrm>
        </p:spPr>
        <p:txBody>
          <a:bodyPr>
            <a:normAutofit/>
          </a:bodyPr>
          <a:lstStyle/>
          <a:p>
            <a:r>
              <a:rPr lang="en-US" sz="2600" dirty="0"/>
              <a:t>Joint Investigation of Cadillac Fairview Corporation Limited - PIPEDA Report of Findings #2020-004</a:t>
            </a:r>
          </a:p>
          <a:p>
            <a:pPr marL="0" indent="0">
              <a:buNone/>
            </a:pPr>
            <a:endParaRPr lang="en-US" sz="2600" dirty="0"/>
          </a:p>
          <a:p>
            <a:r>
              <a:rPr lang="en-US" sz="2600" dirty="0"/>
              <a:t>Investigation of the Desjardins Breach 2017-2019 - PIPEDA Report of Findings #2020-005</a:t>
            </a:r>
          </a:p>
          <a:p>
            <a:endParaRPr lang="en-US" sz="2200" dirty="0"/>
          </a:p>
        </p:txBody>
      </p:sp>
    </p:spTree>
    <p:extLst>
      <p:ext uri="{BB962C8B-B14F-4D97-AF65-F5344CB8AC3E}">
        <p14:creationId xmlns:p14="http://schemas.microsoft.com/office/powerpoint/2010/main" val="2359132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dirty="0">
                <a:solidFill>
                  <a:srgbClr val="005D8F"/>
                </a:solidFill>
              </a:rPr>
              <a:t>Cadillac Fairview</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6336702" cy="4032448"/>
          </a:xfrm>
        </p:spPr>
        <p:txBody>
          <a:bodyPr>
            <a:normAutofit fontScale="92500" lnSpcReduction="10000"/>
          </a:bodyPr>
          <a:lstStyle/>
          <a:p>
            <a:pPr lvl="0"/>
            <a:r>
              <a:rPr lang="en-US" sz="2600" dirty="0"/>
              <a:t>Investigation into retailer’s collection of biometric data </a:t>
            </a:r>
          </a:p>
          <a:p>
            <a:pPr lvl="0"/>
            <a:r>
              <a:rPr lang="en-US" sz="2600" dirty="0"/>
              <a:t>Use of Anonymous Video Analytics (“AVA”) and mobile GPS to collect and use PII of shoppers without consent </a:t>
            </a:r>
          </a:p>
          <a:p>
            <a:pPr lvl="0"/>
            <a:r>
              <a:rPr lang="en-US" sz="2600" dirty="0"/>
              <a:t>Facial recognition software converted images into biometric data to assess age range and gender</a:t>
            </a:r>
          </a:p>
          <a:p>
            <a:pPr lvl="0"/>
            <a:r>
              <a:rPr lang="en-US" sz="2600" dirty="0"/>
              <a:t>Shopping habits tracked and monitored by GPS with links to individual’s social media profile</a:t>
            </a:r>
          </a:p>
          <a:p>
            <a:pPr lvl="0"/>
            <a:endParaRPr lang="en-US" sz="2200" dirty="0"/>
          </a:p>
          <a:p>
            <a:pPr lvl="0"/>
            <a:endParaRPr lang="en-US" sz="2200" dirty="0"/>
          </a:p>
          <a:p>
            <a:endParaRPr lang="en-US" sz="2200" dirty="0"/>
          </a:p>
        </p:txBody>
      </p:sp>
      <p:pic>
        <p:nvPicPr>
          <p:cNvPr id="5" name="Picture 4">
            <a:extLst>
              <a:ext uri="{FF2B5EF4-FFF2-40B4-BE49-F238E27FC236}">
                <a16:creationId xmlns:a16="http://schemas.microsoft.com/office/drawing/2014/main" id="{56D66F5D-3AFC-46AB-8D5A-E5311D181510}"/>
              </a:ext>
            </a:extLst>
          </p:cNvPr>
          <p:cNvPicPr>
            <a:picLocks noChangeAspect="1"/>
          </p:cNvPicPr>
          <p:nvPr/>
        </p:nvPicPr>
        <p:blipFill>
          <a:blip r:embed="rId3"/>
          <a:stretch>
            <a:fillRect/>
          </a:stretch>
        </p:blipFill>
        <p:spPr>
          <a:xfrm>
            <a:off x="7092280" y="2168749"/>
            <a:ext cx="1854997" cy="2376264"/>
          </a:xfrm>
          <a:prstGeom prst="rect">
            <a:avLst/>
          </a:prstGeom>
        </p:spPr>
      </p:pic>
    </p:spTree>
    <p:extLst>
      <p:ext uri="{BB962C8B-B14F-4D97-AF65-F5344CB8AC3E}">
        <p14:creationId xmlns:p14="http://schemas.microsoft.com/office/powerpoint/2010/main" val="1865406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dirty="0">
                <a:solidFill>
                  <a:srgbClr val="005D8F"/>
                </a:solidFill>
              </a:rPr>
              <a:t>Cadillac Fairview</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6336702" cy="4032448"/>
          </a:xfrm>
        </p:spPr>
        <p:txBody>
          <a:bodyPr>
            <a:normAutofit/>
          </a:bodyPr>
          <a:lstStyle/>
          <a:p>
            <a:pPr lvl="0"/>
            <a:r>
              <a:rPr lang="en-US" sz="2600" dirty="0"/>
              <a:t>Findings: collection and use of PII through AVA technology without knowledge and consent of shoppers contravened </a:t>
            </a:r>
            <a:r>
              <a:rPr lang="en-US" sz="2600" i="1" dirty="0"/>
              <a:t>PIPEDA</a:t>
            </a:r>
            <a:r>
              <a:rPr lang="en-US" sz="2600" dirty="0"/>
              <a:t>, AB’s </a:t>
            </a:r>
            <a:r>
              <a:rPr lang="en-US" sz="2600" i="1" dirty="0"/>
              <a:t>PIPA</a:t>
            </a:r>
            <a:r>
              <a:rPr lang="en-US" sz="2600" dirty="0"/>
              <a:t> and BC’s PIPA</a:t>
            </a:r>
          </a:p>
          <a:p>
            <a:pPr lvl="0"/>
            <a:r>
              <a:rPr lang="en-US" sz="2600" dirty="0"/>
              <a:t>Should have obtained express (</a:t>
            </a:r>
            <a:r>
              <a:rPr lang="en-US" sz="2600" dirty="0" err="1"/>
              <a:t>ie</a:t>
            </a:r>
            <a:r>
              <a:rPr lang="en-US" sz="2600" dirty="0"/>
              <a:t>. opt in) consent – consent obtained through privacy notice inadequate</a:t>
            </a:r>
          </a:p>
          <a:p>
            <a:pPr lvl="0"/>
            <a:endParaRPr lang="en-US" sz="2200" dirty="0"/>
          </a:p>
          <a:p>
            <a:endParaRPr lang="en-US" sz="2200" dirty="0"/>
          </a:p>
        </p:txBody>
      </p:sp>
      <p:pic>
        <p:nvPicPr>
          <p:cNvPr id="5" name="Picture 4">
            <a:extLst>
              <a:ext uri="{FF2B5EF4-FFF2-40B4-BE49-F238E27FC236}">
                <a16:creationId xmlns:a16="http://schemas.microsoft.com/office/drawing/2014/main" id="{56D66F5D-3AFC-46AB-8D5A-E5311D181510}"/>
              </a:ext>
            </a:extLst>
          </p:cNvPr>
          <p:cNvPicPr>
            <a:picLocks noChangeAspect="1"/>
          </p:cNvPicPr>
          <p:nvPr/>
        </p:nvPicPr>
        <p:blipFill>
          <a:blip r:embed="rId3"/>
          <a:stretch>
            <a:fillRect/>
          </a:stretch>
        </p:blipFill>
        <p:spPr>
          <a:xfrm>
            <a:off x="7092280" y="2168749"/>
            <a:ext cx="1854997" cy="2376264"/>
          </a:xfrm>
          <a:prstGeom prst="rect">
            <a:avLst/>
          </a:prstGeom>
        </p:spPr>
      </p:pic>
    </p:spTree>
    <p:extLst>
      <p:ext uri="{BB962C8B-B14F-4D97-AF65-F5344CB8AC3E}">
        <p14:creationId xmlns:p14="http://schemas.microsoft.com/office/powerpoint/2010/main" val="188301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Contentious wordings/coverages</a:t>
            </a:r>
          </a:p>
        </p:txBody>
      </p:sp>
      <p:sp>
        <p:nvSpPr>
          <p:cNvPr id="3" name="Content Placeholder 2"/>
          <p:cNvSpPr>
            <a:spLocks noGrp="1"/>
          </p:cNvSpPr>
          <p:nvPr>
            <p:ph idx="1"/>
          </p:nvPr>
        </p:nvSpPr>
        <p:spPr/>
        <p:txBody>
          <a:bodyPr>
            <a:normAutofit/>
          </a:bodyPr>
          <a:lstStyle/>
          <a:p>
            <a:r>
              <a:rPr lang="en-US" dirty="0"/>
              <a:t>Business income (requiring “necessary interruption” and “physical damage”)</a:t>
            </a:r>
          </a:p>
          <a:p>
            <a:r>
              <a:rPr lang="en-US" dirty="0"/>
              <a:t>Food-borne illness / notifiable disease extensions</a:t>
            </a:r>
          </a:p>
          <a:p>
            <a:r>
              <a:rPr lang="en-US" dirty="0"/>
              <a:t>Civil authority and ingress/egress (or access coverages)</a:t>
            </a:r>
          </a:p>
          <a:p>
            <a:r>
              <a:rPr lang="en-US" dirty="0"/>
              <a:t>Virus/contamination exclusions</a:t>
            </a:r>
          </a:p>
        </p:txBody>
      </p:sp>
      <p:sp>
        <p:nvSpPr>
          <p:cNvPr id="4" name="Slide Number Placeholder 3"/>
          <p:cNvSpPr>
            <a:spLocks noGrp="1"/>
          </p:cNvSpPr>
          <p:nvPr>
            <p:ph type="sldNum" sz="quarter" idx="12"/>
          </p:nvPr>
        </p:nvSpPr>
        <p:spPr/>
        <p:txBody>
          <a:bodyPr/>
          <a:lstStyle/>
          <a:p>
            <a:fld id="{0361CAEC-6F56-4A06-824A-B93D411FAAB9}" type="slidenum">
              <a:rPr lang="en-CA" smtClean="0"/>
              <a:pPr/>
              <a:t>6</a:t>
            </a:fld>
            <a:endParaRPr lang="en-CA"/>
          </a:p>
        </p:txBody>
      </p:sp>
    </p:spTree>
    <p:extLst>
      <p:ext uri="{BB962C8B-B14F-4D97-AF65-F5344CB8AC3E}">
        <p14:creationId xmlns:p14="http://schemas.microsoft.com/office/powerpoint/2010/main" val="3710648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539552" y="274638"/>
            <a:ext cx="8208912" cy="1143000"/>
          </a:xfrm>
        </p:spPr>
        <p:txBody>
          <a:bodyPr>
            <a:noAutofit/>
          </a:bodyPr>
          <a:lstStyle/>
          <a:p>
            <a:r>
              <a:rPr lang="en-US" sz="4000" b="1" dirty="0">
                <a:solidFill>
                  <a:srgbClr val="005D8F"/>
                </a:solidFill>
              </a:rPr>
              <a:t>Desjardins Breach</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a:bodyPr>
          <a:lstStyle/>
          <a:p>
            <a:pPr lvl="0"/>
            <a:r>
              <a:rPr lang="en-US" sz="2300" dirty="0"/>
              <a:t>A malicious employee exfiltrated PII over a period of 26 months </a:t>
            </a:r>
          </a:p>
          <a:p>
            <a:pPr lvl="0"/>
            <a:r>
              <a:rPr lang="en-US" sz="2300" dirty="0"/>
              <a:t>Copied PII from shared drive onto his work computer and USB keys – contravened confidentiality agreement</a:t>
            </a:r>
          </a:p>
          <a:p>
            <a:pPr lvl="0"/>
            <a:r>
              <a:rPr lang="en-US" sz="2300" dirty="0"/>
              <a:t>PII: Name, DOB, SIN, address, telephone, email and transaction history </a:t>
            </a:r>
          </a:p>
          <a:p>
            <a:pPr lvl="0"/>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78F4D06A-9492-492F-B29D-14E1083E7025}"/>
              </a:ext>
            </a:extLst>
          </p:cNvPr>
          <p:cNvPicPr>
            <a:picLocks noChangeAspect="1"/>
          </p:cNvPicPr>
          <p:nvPr/>
        </p:nvPicPr>
        <p:blipFill>
          <a:blip r:embed="rId3"/>
          <a:stretch>
            <a:fillRect/>
          </a:stretch>
        </p:blipFill>
        <p:spPr>
          <a:xfrm>
            <a:off x="3076216" y="4104095"/>
            <a:ext cx="3228283" cy="1485145"/>
          </a:xfrm>
          <a:prstGeom prst="rect">
            <a:avLst/>
          </a:prstGeom>
        </p:spPr>
      </p:pic>
    </p:spTree>
    <p:extLst>
      <p:ext uri="{BB962C8B-B14F-4D97-AF65-F5344CB8AC3E}">
        <p14:creationId xmlns:p14="http://schemas.microsoft.com/office/powerpoint/2010/main" val="1425863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539552" y="274638"/>
            <a:ext cx="8208912" cy="1143000"/>
          </a:xfrm>
        </p:spPr>
        <p:txBody>
          <a:bodyPr>
            <a:noAutofit/>
          </a:bodyPr>
          <a:lstStyle/>
          <a:p>
            <a:r>
              <a:rPr lang="en-US" sz="4000" b="1" dirty="0">
                <a:solidFill>
                  <a:srgbClr val="005D8F"/>
                </a:solidFill>
              </a:rPr>
              <a:t>Desjardins Breach</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992886" cy="4176464"/>
          </a:xfrm>
        </p:spPr>
        <p:txBody>
          <a:bodyPr>
            <a:normAutofit lnSpcReduction="10000"/>
          </a:bodyPr>
          <a:lstStyle/>
          <a:p>
            <a:pPr lvl="0"/>
            <a:r>
              <a:rPr lang="en-US" sz="2600" dirty="0"/>
              <a:t>Desjardins notified Fed. PC and 9.7 million affected Canadians</a:t>
            </a:r>
          </a:p>
          <a:p>
            <a:pPr lvl="0"/>
            <a:r>
              <a:rPr lang="en-US" sz="2600" dirty="0"/>
              <a:t>Breach response </a:t>
            </a:r>
          </a:p>
          <a:p>
            <a:pPr lvl="1"/>
            <a:r>
              <a:rPr lang="en-US" sz="2600" dirty="0"/>
              <a:t>Provided asset protection, reimbursement, support, &amp; credit monitoring for 5 years</a:t>
            </a:r>
          </a:p>
          <a:p>
            <a:pPr lvl="1"/>
            <a:r>
              <a:rPr lang="en-US" sz="2600" dirty="0"/>
              <a:t>Call center </a:t>
            </a:r>
          </a:p>
          <a:p>
            <a:r>
              <a:rPr lang="en-US" sz="2600" dirty="0"/>
              <a:t>12 affected individuals filed complaints with the PC alleging failure to protect their PII against unauthorized access and inappropriate retention periods</a:t>
            </a:r>
          </a:p>
          <a:p>
            <a:pPr lvl="0"/>
            <a:endParaRPr lang="en-US" sz="2000" dirty="0"/>
          </a:p>
          <a:p>
            <a:endParaRPr lang="en-US" sz="2000" dirty="0"/>
          </a:p>
          <a:p>
            <a:endParaRPr lang="en-US" sz="2000" dirty="0"/>
          </a:p>
        </p:txBody>
      </p:sp>
    </p:spTree>
    <p:extLst>
      <p:ext uri="{BB962C8B-B14F-4D97-AF65-F5344CB8AC3E}">
        <p14:creationId xmlns:p14="http://schemas.microsoft.com/office/powerpoint/2010/main" val="112456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539552" y="274638"/>
            <a:ext cx="8208912" cy="1143000"/>
          </a:xfrm>
        </p:spPr>
        <p:txBody>
          <a:bodyPr>
            <a:noAutofit/>
          </a:bodyPr>
          <a:lstStyle/>
          <a:p>
            <a:r>
              <a:rPr lang="en-US" sz="4000" b="1" dirty="0">
                <a:solidFill>
                  <a:srgbClr val="005D8F"/>
                </a:solidFill>
              </a:rPr>
              <a:t>Desjardins Breach</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6408710" cy="4176464"/>
          </a:xfrm>
        </p:spPr>
        <p:txBody>
          <a:bodyPr>
            <a:normAutofit/>
          </a:bodyPr>
          <a:lstStyle/>
          <a:p>
            <a:r>
              <a:rPr lang="en-US" sz="2600" dirty="0"/>
              <a:t>Fed. PC: breach of </a:t>
            </a:r>
            <a:r>
              <a:rPr lang="en-US" sz="2600" i="1" dirty="0"/>
              <a:t>PIPEDA</a:t>
            </a:r>
            <a:r>
              <a:rPr lang="en-US" sz="2600" dirty="0"/>
              <a:t>’s principles on accountability, retention periods, and security safeguards</a:t>
            </a:r>
          </a:p>
          <a:p>
            <a:r>
              <a:rPr lang="en-US" sz="2600" dirty="0"/>
              <a:t>5 Recommendations </a:t>
            </a:r>
          </a:p>
          <a:p>
            <a:r>
              <a:rPr lang="en-US" sz="2600" dirty="0"/>
              <a:t>Fed. PC continues to monitor Desjardins progress</a:t>
            </a:r>
          </a:p>
          <a:p>
            <a:pPr lvl="1"/>
            <a:endParaRPr lang="en-US" sz="2200" dirty="0"/>
          </a:p>
          <a:p>
            <a:pPr marL="457200" lvl="1" indent="0">
              <a:buNone/>
            </a:pPr>
            <a:endParaRPr lang="en-US" sz="1800" dirty="0"/>
          </a:p>
          <a:p>
            <a:endParaRPr lang="en-US" sz="2200" dirty="0"/>
          </a:p>
          <a:p>
            <a:endParaRPr lang="en-US" sz="2200" dirty="0"/>
          </a:p>
          <a:p>
            <a:pPr lvl="0"/>
            <a:endParaRPr lang="en-US" sz="2000" dirty="0"/>
          </a:p>
          <a:p>
            <a:endParaRPr lang="en-US" sz="2000" dirty="0"/>
          </a:p>
          <a:p>
            <a:endParaRPr lang="en-US" sz="2000" dirty="0"/>
          </a:p>
        </p:txBody>
      </p:sp>
      <p:pic>
        <p:nvPicPr>
          <p:cNvPr id="5" name="Picture 2" descr="Don't Fall Victim to a Data Security Breach: Rely On a Trusted Partner to  Help">
            <a:extLst>
              <a:ext uri="{FF2B5EF4-FFF2-40B4-BE49-F238E27FC236}">
                <a16:creationId xmlns:a16="http://schemas.microsoft.com/office/drawing/2014/main" id="{986C813C-AC9C-4242-8C06-CCFBAA1D54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739428"/>
            <a:ext cx="1896802" cy="114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37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sz="4000" b="1" dirty="0">
                <a:solidFill>
                  <a:srgbClr val="005D8F"/>
                </a:solidFill>
              </a:rPr>
              <a:t>Desjardins Breach</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4176464"/>
          </a:xfrm>
        </p:spPr>
        <p:txBody>
          <a:bodyPr>
            <a:normAutofit/>
          </a:bodyPr>
          <a:lstStyle/>
          <a:p>
            <a:pPr marL="0" indent="0">
              <a:buNone/>
            </a:pPr>
            <a:r>
              <a:rPr lang="en-US" sz="2500" b="1" u="sng" dirty="0"/>
              <a:t>Class Action Litigation </a:t>
            </a:r>
            <a:endParaRPr lang="en-US" sz="2500" dirty="0"/>
          </a:p>
          <a:p>
            <a:pPr lvl="0"/>
            <a:r>
              <a:rPr lang="en-US" sz="2500" dirty="0"/>
              <a:t>Note that the Desjardins breach of 2017-2019 is the subject of two class action lawsuits in Canada – QC and BC. </a:t>
            </a:r>
          </a:p>
          <a:p>
            <a:endParaRPr lang="en-US" sz="2200" dirty="0"/>
          </a:p>
        </p:txBody>
      </p:sp>
      <p:pic>
        <p:nvPicPr>
          <p:cNvPr id="19458" name="Picture 2" descr="Class action defense blog - Canada | Osler, Hoskin &amp; Harcourt LLP">
            <a:extLst>
              <a:ext uri="{FF2B5EF4-FFF2-40B4-BE49-F238E27FC236}">
                <a16:creationId xmlns:a16="http://schemas.microsoft.com/office/drawing/2014/main" id="{D8398848-F963-4A9A-84A1-CD6FE958A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170" y="3187799"/>
            <a:ext cx="376237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83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11">
            <a:extLst>
              <a:ext uri="{FF2B5EF4-FFF2-40B4-BE49-F238E27FC236}">
                <a16:creationId xmlns:a16="http://schemas.microsoft.com/office/drawing/2014/main" id="{FBEA1A40-75A3-4A16-8402-F9ED17D45B1A}"/>
              </a:ext>
            </a:extLst>
          </p:cNvPr>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836584" y="2521999"/>
            <a:ext cx="7470831" cy="643880"/>
          </a:xfrm>
          <a:prstGeom prst="rect">
            <a:avLst/>
          </a:prstGeom>
        </p:spPr>
        <p:txBody>
          <a:bodyPr>
            <a:noAutofit/>
          </a:bodyPr>
          <a:lstStyle>
            <a:lvl1pPr>
              <a:defRPr sz="3900" b="1">
                <a:solidFill>
                  <a:srgbClr val="005D8F"/>
                </a:solidFill>
              </a:defRPr>
            </a:lvl1pPr>
          </a:lstStyle>
          <a:p>
            <a:pPr>
              <a:spcBef>
                <a:spcPts val="300"/>
              </a:spcBef>
              <a:spcAft>
                <a:spcPts val="600"/>
              </a:spcAft>
            </a:pPr>
            <a:r>
              <a:rPr lang="en-US" sz="4000" dirty="0">
                <a:solidFill>
                  <a:schemeClr val="tx2"/>
                </a:solidFill>
              </a:rPr>
              <a:t>What’s Hot &amp; On the Radar </a:t>
            </a:r>
            <a:endParaRPr lang="en-CA" sz="4000" dirty="0"/>
          </a:p>
        </p:txBody>
      </p:sp>
      <p:sp>
        <p:nvSpPr>
          <p:cNvPr id="2" name="Slide Number Placeholder 1">
            <a:extLst>
              <a:ext uri="{FF2B5EF4-FFF2-40B4-BE49-F238E27FC236}">
                <a16:creationId xmlns:a16="http://schemas.microsoft.com/office/drawing/2014/main" id="{A15B0361-AEC8-4152-8683-7CBBD6FCBA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239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4000" b="1" dirty="0">
                <a:solidFill>
                  <a:srgbClr val="005D8F"/>
                </a:solidFill>
              </a:rPr>
              <a:t>What’s Hot &amp; On the Radar </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556792"/>
            <a:ext cx="7869560" cy="4176464"/>
          </a:xfrm>
        </p:spPr>
        <p:txBody>
          <a:bodyPr>
            <a:normAutofit/>
          </a:bodyPr>
          <a:lstStyle/>
          <a:p>
            <a:r>
              <a:rPr lang="en-US" sz="2600" dirty="0"/>
              <a:t>Privacy Commissioner of Canada v. Facebook, Inc. (T-190-20) (Federal Court) (“</a:t>
            </a:r>
            <a:r>
              <a:rPr lang="en-US" sz="2600" b="1" dirty="0"/>
              <a:t>Facebook 1</a:t>
            </a:r>
            <a:r>
              <a:rPr lang="en-US" sz="2600" dirty="0"/>
              <a:t>”)</a:t>
            </a:r>
          </a:p>
          <a:p>
            <a:r>
              <a:rPr lang="en-US" sz="2600" dirty="0"/>
              <a:t>Facebook, Inc. v. Privacy Commissioner of Canada (T-473-20) (Federal Court) (“</a:t>
            </a:r>
            <a:r>
              <a:rPr lang="en-US" sz="2600" b="1" dirty="0"/>
              <a:t>Facebook 2</a:t>
            </a:r>
            <a:r>
              <a:rPr lang="en-US" sz="2600" dirty="0"/>
              <a:t>”)</a:t>
            </a:r>
          </a:p>
          <a:p>
            <a:r>
              <a:rPr lang="en-US" sz="2600" b="1" dirty="0"/>
              <a:t>Google Reference </a:t>
            </a:r>
            <a:r>
              <a:rPr lang="en-US" sz="2600" dirty="0"/>
              <a:t>(T-1779-18) (Federal Court)</a:t>
            </a:r>
          </a:p>
        </p:txBody>
      </p:sp>
      <p:pic>
        <p:nvPicPr>
          <p:cNvPr id="1030" name="Picture 6" descr="Why Are Chili Peppers So Spicy? | Wonderopolis">
            <a:extLst>
              <a:ext uri="{FF2B5EF4-FFF2-40B4-BE49-F238E27FC236}">
                <a16:creationId xmlns:a16="http://schemas.microsoft.com/office/drawing/2014/main" id="{8ADB56DC-C08C-4488-AA65-01337A6F21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532" y="3717032"/>
            <a:ext cx="2852936" cy="17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88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467544" y="152029"/>
            <a:ext cx="7848872" cy="1143000"/>
          </a:xfrm>
        </p:spPr>
        <p:txBody>
          <a:bodyPr>
            <a:normAutofit/>
          </a:bodyPr>
          <a:lstStyle/>
          <a:p>
            <a:r>
              <a:rPr lang="en-US" sz="4000" b="1" dirty="0">
                <a:solidFill>
                  <a:srgbClr val="005D8F"/>
                </a:solidFill>
              </a:rPr>
              <a:t>Facebook 1</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628800"/>
            <a:ext cx="7869560" cy="4176464"/>
          </a:xfrm>
        </p:spPr>
        <p:txBody>
          <a:bodyPr>
            <a:normAutofit fontScale="25000" lnSpcReduction="20000"/>
          </a:bodyPr>
          <a:lstStyle/>
          <a:p>
            <a:pPr lvl="0"/>
            <a:r>
              <a:rPr lang="en-US" sz="10000" dirty="0"/>
              <a:t>Fed. PC brought an application following Facebook’s dispute of its 2019 findings and refusal to implement the recommendations to address deficiencies in their privacy practices</a:t>
            </a:r>
          </a:p>
          <a:p>
            <a:pPr lvl="0"/>
            <a:r>
              <a:rPr lang="en-CA" sz="10000" dirty="0"/>
              <a:t>I</a:t>
            </a:r>
            <a:r>
              <a:rPr lang="en-US" sz="10000" dirty="0"/>
              <a:t>n 2019, Fed. PC found:</a:t>
            </a:r>
          </a:p>
          <a:p>
            <a:pPr lvl="1"/>
            <a:r>
              <a:rPr lang="en-CA" sz="10000" dirty="0"/>
              <a:t>Overbroad and uninformed consent for disclosures of personal information to third-party apps; </a:t>
            </a:r>
          </a:p>
          <a:p>
            <a:pPr lvl="1"/>
            <a:r>
              <a:rPr lang="en-CA" sz="10000" dirty="0"/>
              <a:t>Inadequate monitoring to protect against unauthorized access by third-party apps</a:t>
            </a:r>
          </a:p>
          <a:p>
            <a:r>
              <a:rPr lang="en-CA" sz="10000" dirty="0"/>
              <a:t>Fed PC seeks order from Fed. Court requiring compliance</a:t>
            </a:r>
          </a:p>
          <a:p>
            <a:endParaRPr lang="en-US" sz="2400" dirty="0"/>
          </a:p>
        </p:txBody>
      </p:sp>
      <p:pic>
        <p:nvPicPr>
          <p:cNvPr id="5122" name="Picture 2" descr="Cómo bloquear la aplicación Facebook Messenger para acceder al micrófono  desde iPhone no ser escuchado - iHowTo.Tips - Cómo arreglar y cómo hacer">
            <a:extLst>
              <a:ext uri="{FF2B5EF4-FFF2-40B4-BE49-F238E27FC236}">
                <a16:creationId xmlns:a16="http://schemas.microsoft.com/office/drawing/2014/main" id="{02E51F7C-FC42-456D-B55A-56197939C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284" y="185985"/>
            <a:ext cx="2619376" cy="137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73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sz="4000" b="1" dirty="0">
                <a:solidFill>
                  <a:srgbClr val="005D8F"/>
                </a:solidFill>
              </a:rPr>
              <a:t>Facebook 2</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a:bodyPr>
          <a:lstStyle/>
          <a:p>
            <a:r>
              <a:rPr lang="en-US" sz="2600" dirty="0"/>
              <a:t>Judicial review application by Facebook of the PC findings and recommendations in 2019 to quash the PC’s report of findings</a:t>
            </a:r>
          </a:p>
          <a:p>
            <a:r>
              <a:rPr lang="en-US" sz="2600" dirty="0"/>
              <a:t>Fed. PC countered with motion to strike Facebook’s application for judicial review  </a:t>
            </a:r>
          </a:p>
          <a:p>
            <a:pPr lvl="0"/>
            <a:r>
              <a:rPr lang="en-US" sz="2600" dirty="0"/>
              <a:t>Both applications - case managed and joint hearing is anticipated in 2022</a:t>
            </a:r>
          </a:p>
          <a:p>
            <a:pPr marL="0" indent="0">
              <a:buNone/>
            </a:pPr>
            <a:endParaRPr lang="en-US" sz="2200" dirty="0"/>
          </a:p>
        </p:txBody>
      </p:sp>
    </p:spTree>
    <p:extLst>
      <p:ext uri="{BB962C8B-B14F-4D97-AF65-F5344CB8AC3E}">
        <p14:creationId xmlns:p14="http://schemas.microsoft.com/office/powerpoint/2010/main" val="1044939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491444" y="1347439"/>
            <a:ext cx="8508656" cy="4241801"/>
          </a:xfrm>
        </p:spPr>
        <p:txBody>
          <a:bodyPr>
            <a:noAutofit/>
          </a:bodyPr>
          <a:lstStyle/>
          <a:p>
            <a:r>
              <a:rPr lang="en-US" sz="2100" dirty="0"/>
              <a:t>January 2021 </a:t>
            </a:r>
          </a:p>
          <a:p>
            <a:pPr lvl="1"/>
            <a:r>
              <a:rPr lang="en-US" sz="2100" dirty="0"/>
              <a:t>WhatsApp users learned they are required to share data with its owner, Facebook (no longer a choice) </a:t>
            </a:r>
          </a:p>
          <a:p>
            <a:r>
              <a:rPr lang="en-US" sz="2100" dirty="0"/>
              <a:t>Data: account registration info (phone number); data analytics, including payment data, cookies and location</a:t>
            </a:r>
          </a:p>
          <a:p>
            <a:r>
              <a:rPr lang="en-US" sz="2100" dirty="0"/>
              <a:t>Users were asked to accept an updated privacy policy taking effect on February 8, 2021 or else lose access to WhatsApp – applicable to businesses</a:t>
            </a:r>
          </a:p>
          <a:p>
            <a:r>
              <a:rPr lang="en-US" sz="2100" dirty="0"/>
              <a:t>Privacy backlash</a:t>
            </a:r>
          </a:p>
          <a:p>
            <a:pPr lvl="1"/>
            <a:r>
              <a:rPr lang="en-US" sz="2100" dirty="0"/>
              <a:t>Data has been collected since 2016</a:t>
            </a:r>
          </a:p>
          <a:p>
            <a:pPr lvl="1"/>
            <a:r>
              <a:rPr lang="en-US" sz="2100" dirty="0"/>
              <a:t>Lack of transparency re how data collected and used. </a:t>
            </a:r>
          </a:p>
        </p:txBody>
      </p:sp>
      <p:sp>
        <p:nvSpPr>
          <p:cNvPr id="14" name="Title 1">
            <a:extLst>
              <a:ext uri="{FF2B5EF4-FFF2-40B4-BE49-F238E27FC236}">
                <a16:creationId xmlns:a16="http://schemas.microsoft.com/office/drawing/2014/main" id="{4B9A759A-9660-4891-A4C4-7B9978A4C654}"/>
              </a:ext>
            </a:extLst>
          </p:cNvPr>
          <p:cNvSpPr>
            <a:spLocks noGrp="1"/>
          </p:cNvSpPr>
          <p:nvPr>
            <p:ph type="title"/>
          </p:nvPr>
        </p:nvSpPr>
        <p:spPr>
          <a:xfrm>
            <a:off x="683568" y="332656"/>
            <a:ext cx="7848872" cy="1143000"/>
          </a:xfrm>
        </p:spPr>
        <p:txBody>
          <a:bodyPr>
            <a:normAutofit/>
          </a:bodyPr>
          <a:lstStyle/>
          <a:p>
            <a:r>
              <a:rPr lang="en-US" sz="4000" b="1" dirty="0">
                <a:solidFill>
                  <a:srgbClr val="005D8F"/>
                </a:solidFill>
              </a:rPr>
              <a:t>Facebook 1 &amp; 2</a:t>
            </a:r>
            <a:endParaRPr lang="en-US" sz="4000" i="1" dirty="0"/>
          </a:p>
        </p:txBody>
      </p:sp>
    </p:spTree>
    <p:extLst>
      <p:ext uri="{BB962C8B-B14F-4D97-AF65-F5344CB8AC3E}">
        <p14:creationId xmlns:p14="http://schemas.microsoft.com/office/powerpoint/2010/main" val="2622727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fontScale="90000"/>
          </a:bodyPr>
          <a:lstStyle/>
          <a:p>
            <a:r>
              <a:rPr lang="en-US" b="1" dirty="0">
                <a:solidFill>
                  <a:srgbClr val="005D8F"/>
                </a:solidFill>
              </a:rPr>
              <a:t>Google Reference (T-1779-18) (Federal Court)</a:t>
            </a:r>
          </a:p>
        </p:txBody>
      </p:sp>
      <p:pic>
        <p:nvPicPr>
          <p:cNvPr id="7" name="Picture 6">
            <a:extLst>
              <a:ext uri="{FF2B5EF4-FFF2-40B4-BE49-F238E27FC236}">
                <a16:creationId xmlns:a16="http://schemas.microsoft.com/office/drawing/2014/main" id="{87CBA81D-3209-4C62-AB15-D3EEF0D9DED9}"/>
              </a:ext>
            </a:extLst>
          </p:cNvPr>
          <p:cNvPicPr>
            <a:picLocks noChangeAspect="1"/>
          </p:cNvPicPr>
          <p:nvPr/>
        </p:nvPicPr>
        <p:blipFill>
          <a:blip r:embed="rId3"/>
          <a:stretch>
            <a:fillRect/>
          </a:stretch>
        </p:blipFill>
        <p:spPr>
          <a:xfrm>
            <a:off x="467544" y="2164770"/>
            <a:ext cx="3799975" cy="2528459"/>
          </a:xfrm>
          <a:prstGeom prst="rect">
            <a:avLst/>
          </a:prstGeom>
        </p:spPr>
      </p:pic>
      <p:pic>
        <p:nvPicPr>
          <p:cNvPr id="8" name="Picture 7">
            <a:extLst>
              <a:ext uri="{FF2B5EF4-FFF2-40B4-BE49-F238E27FC236}">
                <a16:creationId xmlns:a16="http://schemas.microsoft.com/office/drawing/2014/main" id="{4DD9B5DA-BF6D-49F9-BE1C-3BB77B2420F6}"/>
              </a:ext>
            </a:extLst>
          </p:cNvPr>
          <p:cNvPicPr>
            <a:picLocks noChangeAspect="1"/>
          </p:cNvPicPr>
          <p:nvPr/>
        </p:nvPicPr>
        <p:blipFill>
          <a:blip r:embed="rId4"/>
          <a:stretch>
            <a:fillRect/>
          </a:stretch>
        </p:blipFill>
        <p:spPr>
          <a:xfrm>
            <a:off x="4357351" y="2164770"/>
            <a:ext cx="4458086" cy="2528459"/>
          </a:xfrm>
          <a:prstGeom prst="rect">
            <a:avLst/>
          </a:prstGeom>
        </p:spPr>
      </p:pic>
    </p:spTree>
    <p:extLst>
      <p:ext uri="{BB962C8B-B14F-4D97-AF65-F5344CB8AC3E}">
        <p14:creationId xmlns:p14="http://schemas.microsoft.com/office/powerpoint/2010/main" val="302250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income – sample wording</a:t>
            </a:r>
          </a:p>
        </p:txBody>
      </p:sp>
      <p:sp>
        <p:nvSpPr>
          <p:cNvPr id="3" name="Content Placeholder 2"/>
          <p:cNvSpPr>
            <a:spLocks noGrp="1"/>
          </p:cNvSpPr>
          <p:nvPr>
            <p:ph idx="1"/>
          </p:nvPr>
        </p:nvSpPr>
        <p:spPr/>
        <p:txBody>
          <a:bodyPr>
            <a:normAutofit/>
          </a:bodyPr>
          <a:lstStyle/>
          <a:p>
            <a:pPr marL="0" indent="0">
              <a:buNone/>
            </a:pPr>
            <a:endParaRPr lang="en-CA" sz="800" i="1" dirty="0"/>
          </a:p>
          <a:p>
            <a:pPr marL="0" indent="0">
              <a:buNone/>
            </a:pPr>
            <a:r>
              <a:rPr lang="en-CA" i="1" dirty="0"/>
              <a:t>This form insures against loss directly resulting from the </a:t>
            </a:r>
            <a:r>
              <a:rPr lang="en-CA" b="1" i="1" dirty="0"/>
              <a:t>necessary interruption </a:t>
            </a:r>
            <a:r>
              <a:rPr lang="en-CA" i="1" dirty="0"/>
              <a:t>of business caused by the destruction or damage to the property insured by the </a:t>
            </a:r>
            <a:r>
              <a:rPr lang="en-CA" b="1" i="1" dirty="0"/>
              <a:t>perils insured</a:t>
            </a:r>
            <a:r>
              <a:rPr lang="en-CA" i="1" dirty="0"/>
              <a:t> against …. to buildings on the premises</a:t>
            </a:r>
          </a:p>
          <a:p>
            <a:r>
              <a:rPr lang="en-US" dirty="0"/>
              <a:t>“insured peril” requires “</a:t>
            </a:r>
            <a:r>
              <a:rPr lang="en-US" i="1" dirty="0"/>
              <a:t>direct </a:t>
            </a:r>
            <a:r>
              <a:rPr lang="en-US" b="1" i="1" dirty="0"/>
              <a:t>physical loss or damage </a:t>
            </a:r>
            <a:r>
              <a:rPr lang="en-US" i="1" dirty="0"/>
              <a:t>to the property insured</a:t>
            </a:r>
            <a:r>
              <a:rPr lang="en-US" dirty="0"/>
              <a:t>”</a:t>
            </a:r>
          </a:p>
          <a:p>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7</a:t>
            </a:fld>
            <a:endParaRPr lang="en-CA"/>
          </a:p>
        </p:txBody>
      </p:sp>
    </p:spTree>
    <p:extLst>
      <p:ext uri="{BB962C8B-B14F-4D97-AF65-F5344CB8AC3E}">
        <p14:creationId xmlns:p14="http://schemas.microsoft.com/office/powerpoint/2010/main" val="1361913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374685" y="273991"/>
            <a:ext cx="7848872" cy="1143000"/>
          </a:xfrm>
        </p:spPr>
        <p:txBody>
          <a:bodyPr>
            <a:normAutofit/>
          </a:bodyPr>
          <a:lstStyle/>
          <a:p>
            <a:r>
              <a:rPr lang="en-US" sz="4000" b="1" dirty="0">
                <a:solidFill>
                  <a:srgbClr val="005D8F"/>
                </a:solidFill>
              </a:rPr>
              <a:t>Google Reference</a:t>
            </a:r>
            <a:endParaRPr lang="en-US" sz="40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683570" y="1340768"/>
            <a:ext cx="8003230" cy="3816424"/>
          </a:xfrm>
        </p:spPr>
        <p:txBody>
          <a:bodyPr>
            <a:normAutofit/>
          </a:bodyPr>
          <a:lstStyle/>
          <a:p>
            <a:endParaRPr lang="en-US" sz="2200" dirty="0"/>
          </a:p>
          <a:p>
            <a:r>
              <a:rPr lang="en-US" sz="2600" dirty="0"/>
              <a:t>Individual alleged that Google contravened </a:t>
            </a:r>
            <a:r>
              <a:rPr lang="en-US" sz="2600" i="1" dirty="0"/>
              <a:t>PIPEDA </a:t>
            </a:r>
            <a:r>
              <a:rPr lang="en-US" sz="2600" dirty="0"/>
              <a:t>by displaying links to articles from online searches of his name in Google</a:t>
            </a:r>
          </a:p>
          <a:p>
            <a:r>
              <a:rPr lang="en-US" sz="2600" dirty="0"/>
              <a:t>Requested Google remove the articles from the search results and enforce his “right to be forgotten”</a:t>
            </a:r>
          </a:p>
          <a:p>
            <a:r>
              <a:rPr lang="en-US" sz="2600" dirty="0"/>
              <a:t>Google: </a:t>
            </a:r>
            <a:r>
              <a:rPr lang="en-US" sz="2600" i="1" dirty="0"/>
              <a:t>PIPEDA</a:t>
            </a:r>
            <a:r>
              <a:rPr lang="en-US" sz="2600" dirty="0"/>
              <a:t> does not apply.</a:t>
            </a:r>
          </a:p>
        </p:txBody>
      </p:sp>
      <p:pic>
        <p:nvPicPr>
          <p:cNvPr id="6" name="Picture 2" descr="European Court's Decision in Right To Be Forgotten Case is a Win for Free  Speech | Electronic Frontier Foundation">
            <a:extLst>
              <a:ext uri="{FF2B5EF4-FFF2-40B4-BE49-F238E27FC236}">
                <a16:creationId xmlns:a16="http://schemas.microsoft.com/office/drawing/2014/main" id="{5BE639CF-8747-4F1D-B648-449F44B8C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648" y="302717"/>
            <a:ext cx="1862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3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fontScale="92500" lnSpcReduction="10000"/>
          </a:bodyPr>
          <a:lstStyle/>
          <a:p>
            <a:pPr marL="0" lvl="0" indent="0">
              <a:buNone/>
            </a:pPr>
            <a:endParaRPr lang="en-US" sz="2600" dirty="0"/>
          </a:p>
          <a:p>
            <a:pPr lvl="0"/>
            <a:r>
              <a:rPr lang="en-US" sz="2600" dirty="0"/>
              <a:t>Fed. PC referred 2 issues to the Fed Ct: </a:t>
            </a:r>
          </a:p>
          <a:p>
            <a:pPr marL="914400" lvl="1" indent="-457200">
              <a:buFont typeface="+mj-lt"/>
              <a:buAutoNum type="arabicPeriod"/>
            </a:pPr>
            <a:r>
              <a:rPr lang="en-US" sz="2600" dirty="0"/>
              <a:t>Does Google, in the operation of its search engine service, collect, use or disclose PII in the course of commercial activities within the meaning </a:t>
            </a:r>
            <a:r>
              <a:rPr lang="en-US" sz="2600" i="1" dirty="0"/>
              <a:t>PIPEDA</a:t>
            </a:r>
            <a:r>
              <a:rPr lang="en-US" sz="2600" dirty="0"/>
              <a:t>? </a:t>
            </a:r>
          </a:p>
          <a:p>
            <a:pPr marL="914400" lvl="1" indent="-457200">
              <a:buFont typeface="+mj-lt"/>
              <a:buAutoNum type="arabicPeriod"/>
            </a:pPr>
            <a:r>
              <a:rPr lang="en-US" sz="2600" dirty="0"/>
              <a:t>Is the operation of Google's search engine service excluded from </a:t>
            </a:r>
            <a:r>
              <a:rPr lang="en-US" sz="2600" i="1" dirty="0"/>
              <a:t>PIPEDA </a:t>
            </a:r>
            <a:r>
              <a:rPr lang="en-US" sz="2600" dirty="0"/>
              <a:t>because it involves the collection, use or disclosure of PII for journalistic, artistic or literary purposes and for no other purpose</a:t>
            </a:r>
            <a:r>
              <a:rPr lang="en-US" sz="2200" dirty="0"/>
              <a:t>?</a:t>
            </a:r>
          </a:p>
          <a:p>
            <a:endParaRPr lang="en-US" sz="2400" dirty="0"/>
          </a:p>
        </p:txBody>
      </p:sp>
      <p:sp>
        <p:nvSpPr>
          <p:cNvPr id="7" name="Title 1">
            <a:extLst>
              <a:ext uri="{FF2B5EF4-FFF2-40B4-BE49-F238E27FC236}">
                <a16:creationId xmlns:a16="http://schemas.microsoft.com/office/drawing/2014/main" id="{767159FA-1FC1-4112-ACD7-E3CF6996D65D}"/>
              </a:ext>
            </a:extLst>
          </p:cNvPr>
          <p:cNvSpPr>
            <a:spLocks noGrp="1"/>
          </p:cNvSpPr>
          <p:nvPr>
            <p:ph type="title"/>
          </p:nvPr>
        </p:nvSpPr>
        <p:spPr>
          <a:xfrm>
            <a:off x="374685" y="273991"/>
            <a:ext cx="7848872" cy="1143000"/>
          </a:xfrm>
        </p:spPr>
        <p:txBody>
          <a:bodyPr>
            <a:normAutofit/>
          </a:bodyPr>
          <a:lstStyle/>
          <a:p>
            <a:r>
              <a:rPr lang="en-US" sz="4000" b="1" dirty="0">
                <a:solidFill>
                  <a:srgbClr val="005D8F"/>
                </a:solidFill>
              </a:rPr>
              <a:t>Google Reference</a:t>
            </a:r>
            <a:endParaRPr lang="en-US" sz="4000" i="1" dirty="0"/>
          </a:p>
        </p:txBody>
      </p:sp>
      <p:pic>
        <p:nvPicPr>
          <p:cNvPr id="8" name="Picture 2" descr="European Court's Decision in Right To Be Forgotten Case is a Win for Free  Speech | Electronic Frontier Foundation">
            <a:extLst>
              <a:ext uri="{FF2B5EF4-FFF2-40B4-BE49-F238E27FC236}">
                <a16:creationId xmlns:a16="http://schemas.microsoft.com/office/drawing/2014/main" id="{255D7A3E-6053-47D3-948D-8EB12EDEC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648" y="302717"/>
            <a:ext cx="1862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51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a:bodyPr>
          <a:lstStyle/>
          <a:p>
            <a:pPr marL="0" indent="0">
              <a:buNone/>
            </a:pPr>
            <a:r>
              <a:rPr lang="en-US" sz="2600" b="1" dirty="0"/>
              <a:t>Issue #1: Google engages in collection, use, and disclosure of PII as per </a:t>
            </a:r>
            <a:r>
              <a:rPr lang="en-US" sz="2600" b="1" i="1" dirty="0"/>
              <a:t>PIPEDA </a:t>
            </a:r>
          </a:p>
          <a:p>
            <a:pPr lvl="0"/>
            <a:r>
              <a:rPr lang="en-US" sz="2600" dirty="0"/>
              <a:t>Collection – crawlers </a:t>
            </a:r>
          </a:p>
          <a:p>
            <a:pPr lvl="0"/>
            <a:r>
              <a:rPr lang="en-US" sz="2600" dirty="0"/>
              <a:t>Use – as much info as possible </a:t>
            </a:r>
          </a:p>
          <a:p>
            <a:pPr lvl="0"/>
            <a:r>
              <a:rPr lang="en-US" sz="2600" dirty="0"/>
              <a:t>Disclosure – snippets </a:t>
            </a:r>
          </a:p>
          <a:p>
            <a:pPr lvl="0"/>
            <a:r>
              <a:rPr lang="en-US" sz="2600" dirty="0"/>
              <a:t>Google admission </a:t>
            </a:r>
          </a:p>
          <a:p>
            <a:pPr lvl="0"/>
            <a:r>
              <a:rPr lang="en-US" sz="2600" dirty="0"/>
              <a:t>Activities are commercial in nature even if Google is a search engine providing a “free service”</a:t>
            </a:r>
          </a:p>
        </p:txBody>
      </p:sp>
      <p:sp>
        <p:nvSpPr>
          <p:cNvPr id="8" name="Title 1">
            <a:extLst>
              <a:ext uri="{FF2B5EF4-FFF2-40B4-BE49-F238E27FC236}">
                <a16:creationId xmlns:a16="http://schemas.microsoft.com/office/drawing/2014/main" id="{F2404F13-990A-492D-A5D9-30CBC9D029D3}"/>
              </a:ext>
            </a:extLst>
          </p:cNvPr>
          <p:cNvSpPr>
            <a:spLocks noGrp="1"/>
          </p:cNvSpPr>
          <p:nvPr>
            <p:ph type="title"/>
          </p:nvPr>
        </p:nvSpPr>
        <p:spPr>
          <a:xfrm>
            <a:off x="374685" y="273991"/>
            <a:ext cx="7848872" cy="1143000"/>
          </a:xfrm>
        </p:spPr>
        <p:txBody>
          <a:bodyPr>
            <a:normAutofit/>
          </a:bodyPr>
          <a:lstStyle/>
          <a:p>
            <a:r>
              <a:rPr lang="en-US" sz="4000" b="1" dirty="0">
                <a:solidFill>
                  <a:srgbClr val="005D8F"/>
                </a:solidFill>
              </a:rPr>
              <a:t>Google Reference</a:t>
            </a:r>
            <a:endParaRPr lang="en-US" sz="4000" i="1" dirty="0"/>
          </a:p>
        </p:txBody>
      </p:sp>
      <p:pic>
        <p:nvPicPr>
          <p:cNvPr id="11" name="Picture 2" descr="European Court's Decision in Right To Be Forgotten Case is a Win for Free  Speech | Electronic Frontier Foundation">
            <a:extLst>
              <a:ext uri="{FF2B5EF4-FFF2-40B4-BE49-F238E27FC236}">
                <a16:creationId xmlns:a16="http://schemas.microsoft.com/office/drawing/2014/main" id="{6746D94A-63EF-4F61-A1FD-A1058C3526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648" y="302717"/>
            <a:ext cx="1862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14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lnSpcReduction="10000"/>
          </a:bodyPr>
          <a:lstStyle/>
          <a:p>
            <a:pPr marL="0" indent="0">
              <a:buNone/>
            </a:pPr>
            <a:r>
              <a:rPr lang="en-US" sz="2600" b="1" dirty="0"/>
              <a:t>Issue #2: Google </a:t>
            </a:r>
            <a:r>
              <a:rPr lang="en-US" sz="2600" b="1" u="sng" dirty="0"/>
              <a:t>not</a:t>
            </a:r>
            <a:r>
              <a:rPr lang="en-US" sz="2600" b="1" dirty="0"/>
              <a:t> excluded from</a:t>
            </a:r>
            <a:r>
              <a:rPr lang="en-US" sz="2600" b="1" i="1" dirty="0"/>
              <a:t> PIPEDA </a:t>
            </a:r>
            <a:r>
              <a:rPr lang="en-US" sz="2600" b="1" dirty="0"/>
              <a:t>for journalist purposes</a:t>
            </a:r>
          </a:p>
          <a:p>
            <a:pPr lvl="0"/>
            <a:r>
              <a:rPr lang="en-US" sz="2600" dirty="0"/>
              <a:t>Failed the 3 prong test for whether an activity qualifies as “journalism” </a:t>
            </a:r>
          </a:p>
          <a:p>
            <a:pPr lvl="0"/>
            <a:r>
              <a:rPr lang="en-CA" sz="2600" dirty="0"/>
              <a:t>Primary purpose of Google is to index and present search results. This is </a:t>
            </a:r>
            <a:r>
              <a:rPr lang="en-CA" sz="2600" b="1" u="sng" dirty="0"/>
              <a:t>not</a:t>
            </a:r>
            <a:r>
              <a:rPr lang="en-CA" sz="2600" b="1" dirty="0"/>
              <a:t> </a:t>
            </a:r>
            <a:r>
              <a:rPr lang="en-CA" sz="2600" dirty="0"/>
              <a:t>a primarily journalistic purpose</a:t>
            </a:r>
          </a:p>
          <a:p>
            <a:pPr lvl="0"/>
            <a:r>
              <a:rPr lang="en-CA" sz="2600" dirty="0"/>
              <a:t>Lacks other defining features of journalism: content control or creation. </a:t>
            </a:r>
          </a:p>
          <a:p>
            <a:pPr marL="0" lvl="0" indent="0" algn="ctr">
              <a:buNone/>
            </a:pPr>
            <a:r>
              <a:rPr lang="en-CA" sz="2600" b="1" dirty="0"/>
              <a:t>Expected that Google will appeal </a:t>
            </a:r>
          </a:p>
          <a:p>
            <a:pPr lvl="0"/>
            <a:endParaRPr lang="en-US" sz="2200" dirty="0"/>
          </a:p>
          <a:p>
            <a:pPr lvl="0"/>
            <a:endParaRPr lang="en-US" sz="2400" dirty="0"/>
          </a:p>
        </p:txBody>
      </p:sp>
      <p:sp>
        <p:nvSpPr>
          <p:cNvPr id="8" name="Title 1">
            <a:extLst>
              <a:ext uri="{FF2B5EF4-FFF2-40B4-BE49-F238E27FC236}">
                <a16:creationId xmlns:a16="http://schemas.microsoft.com/office/drawing/2014/main" id="{F2404F13-990A-492D-A5D9-30CBC9D029D3}"/>
              </a:ext>
            </a:extLst>
          </p:cNvPr>
          <p:cNvSpPr>
            <a:spLocks noGrp="1"/>
          </p:cNvSpPr>
          <p:nvPr>
            <p:ph type="title"/>
          </p:nvPr>
        </p:nvSpPr>
        <p:spPr>
          <a:xfrm>
            <a:off x="374685" y="273991"/>
            <a:ext cx="7848872" cy="1143000"/>
          </a:xfrm>
        </p:spPr>
        <p:txBody>
          <a:bodyPr>
            <a:normAutofit/>
          </a:bodyPr>
          <a:lstStyle/>
          <a:p>
            <a:r>
              <a:rPr lang="en-US" sz="4000" b="1" dirty="0">
                <a:solidFill>
                  <a:srgbClr val="005D8F"/>
                </a:solidFill>
              </a:rPr>
              <a:t>Google Reference</a:t>
            </a:r>
            <a:endParaRPr lang="en-US" sz="4000" i="1" dirty="0"/>
          </a:p>
        </p:txBody>
      </p:sp>
      <p:pic>
        <p:nvPicPr>
          <p:cNvPr id="11" name="Picture 2" descr="European Court's Decision in Right To Be Forgotten Case is a Win for Free  Speech | Electronic Frontier Foundation">
            <a:extLst>
              <a:ext uri="{FF2B5EF4-FFF2-40B4-BE49-F238E27FC236}">
                <a16:creationId xmlns:a16="http://schemas.microsoft.com/office/drawing/2014/main" id="{6746D94A-63EF-4F61-A1FD-A1058C3526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648" y="302717"/>
            <a:ext cx="1862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16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fontScale="92500" lnSpcReduction="20000"/>
          </a:bodyPr>
          <a:lstStyle/>
          <a:p>
            <a:pPr marL="0" lvl="0" indent="0">
              <a:buNone/>
            </a:pPr>
            <a:r>
              <a:rPr lang="en-US" sz="2600" b="1" dirty="0"/>
              <a:t>Key Take </a:t>
            </a:r>
            <a:r>
              <a:rPr lang="en-US" sz="2600" b="1" dirty="0" err="1"/>
              <a:t>Aways</a:t>
            </a:r>
            <a:endParaRPr lang="en-US" sz="2600" b="1" dirty="0"/>
          </a:p>
          <a:p>
            <a:pPr lvl="0"/>
            <a:r>
              <a:rPr lang="en-US" sz="2600" dirty="0"/>
              <a:t>Right to be forgotten not expressly provided in </a:t>
            </a:r>
            <a:r>
              <a:rPr lang="en-US" sz="2600" i="1" dirty="0"/>
              <a:t>PIPEDA </a:t>
            </a:r>
          </a:p>
          <a:p>
            <a:r>
              <a:rPr lang="en-US" sz="2600" i="1" dirty="0"/>
              <a:t>PIPEDA </a:t>
            </a:r>
            <a:r>
              <a:rPr lang="en-US" sz="2600" dirty="0"/>
              <a:t>applies to Google – individual can file a complaint with the PC that search results violate privacy rights and PC can order Google to take the content down  </a:t>
            </a:r>
          </a:p>
          <a:p>
            <a:pPr lvl="1"/>
            <a:r>
              <a:rPr lang="en-US" sz="2600" dirty="0"/>
              <a:t>Currently no enforcement mechanism </a:t>
            </a:r>
          </a:p>
          <a:p>
            <a:pPr lvl="1"/>
            <a:r>
              <a:rPr lang="en-US" sz="2600" dirty="0"/>
              <a:t>Reputational damage for failing to comply with privacy legislation? </a:t>
            </a:r>
          </a:p>
          <a:p>
            <a:pPr lvl="0"/>
            <a:r>
              <a:rPr lang="en-US" sz="2600" dirty="0"/>
              <a:t>Expected in reforms to Canadian privacy legislation</a:t>
            </a:r>
          </a:p>
          <a:p>
            <a:pPr lvl="1"/>
            <a:r>
              <a:rPr lang="en-US" sz="2600" dirty="0"/>
              <a:t>Bill C-11 </a:t>
            </a:r>
          </a:p>
          <a:p>
            <a:pPr lvl="1"/>
            <a:endParaRPr lang="en-US" sz="2600" dirty="0"/>
          </a:p>
          <a:p>
            <a:pPr marL="0" lvl="0" indent="0">
              <a:buNone/>
            </a:pPr>
            <a:endParaRPr lang="en-US" sz="2200" dirty="0"/>
          </a:p>
          <a:p>
            <a:pPr lvl="0"/>
            <a:endParaRPr lang="en-US" sz="2400" dirty="0"/>
          </a:p>
        </p:txBody>
      </p:sp>
      <p:sp>
        <p:nvSpPr>
          <p:cNvPr id="8" name="Title 1">
            <a:extLst>
              <a:ext uri="{FF2B5EF4-FFF2-40B4-BE49-F238E27FC236}">
                <a16:creationId xmlns:a16="http://schemas.microsoft.com/office/drawing/2014/main" id="{F2404F13-990A-492D-A5D9-30CBC9D029D3}"/>
              </a:ext>
            </a:extLst>
          </p:cNvPr>
          <p:cNvSpPr>
            <a:spLocks noGrp="1"/>
          </p:cNvSpPr>
          <p:nvPr>
            <p:ph type="title"/>
          </p:nvPr>
        </p:nvSpPr>
        <p:spPr>
          <a:xfrm>
            <a:off x="374685" y="273991"/>
            <a:ext cx="7848872" cy="1143000"/>
          </a:xfrm>
        </p:spPr>
        <p:txBody>
          <a:bodyPr>
            <a:normAutofit/>
          </a:bodyPr>
          <a:lstStyle/>
          <a:p>
            <a:r>
              <a:rPr lang="en-US" sz="4000" b="1" dirty="0">
                <a:solidFill>
                  <a:srgbClr val="005D8F"/>
                </a:solidFill>
              </a:rPr>
              <a:t>Google Reference</a:t>
            </a:r>
            <a:endParaRPr lang="en-US" sz="4000" i="1" dirty="0"/>
          </a:p>
        </p:txBody>
      </p:sp>
      <p:pic>
        <p:nvPicPr>
          <p:cNvPr id="11" name="Picture 2" descr="European Court's Decision in Right To Be Forgotten Case is a Win for Free  Speech | Electronic Frontier Foundation">
            <a:extLst>
              <a:ext uri="{FF2B5EF4-FFF2-40B4-BE49-F238E27FC236}">
                <a16:creationId xmlns:a16="http://schemas.microsoft.com/office/drawing/2014/main" id="{6746D94A-63EF-4F61-A1FD-A1058C3526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648" y="302717"/>
            <a:ext cx="1862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69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11">
            <a:extLst>
              <a:ext uri="{FF2B5EF4-FFF2-40B4-BE49-F238E27FC236}">
                <a16:creationId xmlns:a16="http://schemas.microsoft.com/office/drawing/2014/main" id="{E642A125-F5A0-44F4-80AB-EE6393157161}"/>
              </a:ext>
            </a:extLst>
          </p:cNvPr>
          <p:cNvPicPr>
            <a:picLocks noChangeAspect="1"/>
          </p:cNvPicPr>
          <p:nvPr/>
        </p:nvPicPr>
        <p:blipFill>
          <a:blip r:embed="rId3"/>
          <a:stretch>
            <a:fillRect/>
          </a:stretch>
        </p:blipFill>
        <p:spPr>
          <a:xfrm>
            <a:off x="0" y="0"/>
            <a:ext cx="9144000" cy="5687878"/>
          </a:xfrm>
          <a:prstGeom prst="rect">
            <a:avLst/>
          </a:prstGeom>
          <a:ln w="12700">
            <a:miter lim="400000"/>
          </a:ln>
        </p:spPr>
      </p:pic>
      <p:sp>
        <p:nvSpPr>
          <p:cNvPr id="127" name="Title 1"/>
          <p:cNvSpPr txBox="1">
            <a:spLocks noGrp="1"/>
          </p:cNvSpPr>
          <p:nvPr>
            <p:ph type="title"/>
          </p:nvPr>
        </p:nvSpPr>
        <p:spPr>
          <a:xfrm>
            <a:off x="1205625" y="2425080"/>
            <a:ext cx="6732749" cy="643880"/>
          </a:xfrm>
          <a:prstGeom prst="rect">
            <a:avLst/>
          </a:prstGeom>
        </p:spPr>
        <p:txBody>
          <a:bodyPr>
            <a:noAutofit/>
          </a:bodyPr>
          <a:lstStyle>
            <a:lvl1pPr>
              <a:defRPr sz="3900" b="1">
                <a:solidFill>
                  <a:srgbClr val="005D8F"/>
                </a:solidFill>
              </a:defRPr>
            </a:lvl1pPr>
          </a:lstStyle>
          <a:p>
            <a:pPr>
              <a:spcBef>
                <a:spcPts val="300"/>
              </a:spcBef>
              <a:spcAft>
                <a:spcPts val="600"/>
              </a:spcAft>
            </a:pPr>
            <a:r>
              <a:rPr lang="en-US" sz="3600" dirty="0">
                <a:solidFill>
                  <a:schemeClr val="tx2"/>
                </a:solidFill>
              </a:rPr>
              <a:t>Bill C-11: New Privacy Regime</a:t>
            </a:r>
            <a:endParaRPr lang="en-CA" sz="3600" dirty="0"/>
          </a:p>
        </p:txBody>
      </p:sp>
      <p:sp>
        <p:nvSpPr>
          <p:cNvPr id="2" name="Slide Number Placeholder 1">
            <a:extLst>
              <a:ext uri="{FF2B5EF4-FFF2-40B4-BE49-F238E27FC236}">
                <a16:creationId xmlns:a16="http://schemas.microsoft.com/office/drawing/2014/main" id="{9F6892C0-10C5-4E76-A9D2-FA21AB159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Book Antiqua" panose="020406020503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CA"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2772276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Bill C-11: Context</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12776"/>
            <a:ext cx="7869560" cy="4176464"/>
          </a:xfrm>
        </p:spPr>
        <p:txBody>
          <a:bodyPr>
            <a:normAutofit/>
          </a:bodyPr>
          <a:lstStyle/>
          <a:p>
            <a:r>
              <a:rPr lang="en-US" sz="2200" dirty="0"/>
              <a:t>PIPEDA – 20 years old </a:t>
            </a:r>
          </a:p>
          <a:p>
            <a:r>
              <a:rPr lang="en-US" sz="2200" dirty="0"/>
              <a:t>OPC cannot issues orders or fines</a:t>
            </a:r>
          </a:p>
          <a:p>
            <a:r>
              <a:rPr lang="en-US" sz="2200" dirty="0"/>
              <a:t>In 2018, EU introduced the </a:t>
            </a:r>
            <a:r>
              <a:rPr lang="en-US" sz="2200" i="1" dirty="0"/>
              <a:t>General Data Protection Regulation </a:t>
            </a:r>
            <a:r>
              <a:rPr lang="en-US" sz="2200" dirty="0"/>
              <a:t>(</a:t>
            </a:r>
            <a:r>
              <a:rPr lang="en-US" sz="2200" i="1" dirty="0"/>
              <a:t>GDPR</a:t>
            </a:r>
            <a:r>
              <a:rPr lang="en-US" sz="2200" dirty="0"/>
              <a:t>)</a:t>
            </a:r>
          </a:p>
          <a:p>
            <a:r>
              <a:rPr lang="en-US" sz="2200" dirty="0"/>
              <a:t>Demands by the privacy community for modernization</a:t>
            </a:r>
          </a:p>
          <a:p>
            <a:pPr marL="0" indent="0">
              <a:buNone/>
            </a:pPr>
            <a:endParaRPr lang="en-US" sz="2200" dirty="0"/>
          </a:p>
        </p:txBody>
      </p:sp>
      <p:pic>
        <p:nvPicPr>
          <p:cNvPr id="21506" name="Picture 2" descr="Happy 20th Birthday, Which? Computing! – Which? Conversation - Flipboard">
            <a:extLst>
              <a:ext uri="{FF2B5EF4-FFF2-40B4-BE49-F238E27FC236}">
                <a16:creationId xmlns:a16="http://schemas.microsoft.com/office/drawing/2014/main" id="{C187228A-BB17-48DD-A0DF-EC31FBD22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894" y="4053036"/>
            <a:ext cx="2504240"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704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C7E6C0-234B-4EF6-89AD-C4F40C0C60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3AF6A2DB-3394-4740-B080-89A2D43976DE}"/>
              </a:ext>
            </a:extLst>
          </p:cNvPr>
          <p:cNvSpPr txBox="1"/>
          <p:nvPr/>
        </p:nvSpPr>
        <p:spPr>
          <a:xfrm>
            <a:off x="407873" y="2615401"/>
            <a:ext cx="327526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1"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Consumer Privacy Protection 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(CPPA)</a:t>
            </a:r>
          </a:p>
        </p:txBody>
      </p:sp>
      <p:sp>
        <p:nvSpPr>
          <p:cNvPr id="7" name="TextBox 6">
            <a:extLst>
              <a:ext uri="{FF2B5EF4-FFF2-40B4-BE49-F238E27FC236}">
                <a16:creationId xmlns:a16="http://schemas.microsoft.com/office/drawing/2014/main" id="{CA971F72-EA33-4022-BE2C-79D9362C8DDF}"/>
              </a:ext>
            </a:extLst>
          </p:cNvPr>
          <p:cNvSpPr txBox="1"/>
          <p:nvPr/>
        </p:nvSpPr>
        <p:spPr>
          <a:xfrm>
            <a:off x="6225574" y="2742360"/>
            <a:ext cx="2567114" cy="3462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1"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Electronic Documents Act </a:t>
            </a:r>
            <a:endParaRPr kumimoji="0" lang="en-CA" sz="1650" b="0" i="1"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8" name="TextBox 7">
            <a:extLst>
              <a:ext uri="{FF2B5EF4-FFF2-40B4-BE49-F238E27FC236}">
                <a16:creationId xmlns:a16="http://schemas.microsoft.com/office/drawing/2014/main" id="{8286F54E-9EC8-4214-9BB5-66A3F4BBAFC3}"/>
              </a:ext>
            </a:extLst>
          </p:cNvPr>
          <p:cNvSpPr txBox="1"/>
          <p:nvPr/>
        </p:nvSpPr>
        <p:spPr>
          <a:xfrm>
            <a:off x="3779912" y="1994949"/>
            <a:ext cx="8675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PIP</a:t>
            </a:r>
            <a:endParaRPr kumimoji="0" lang="en-CA"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9" name="TextBox 8">
            <a:extLst>
              <a:ext uri="{FF2B5EF4-FFF2-40B4-BE49-F238E27FC236}">
                <a16:creationId xmlns:a16="http://schemas.microsoft.com/office/drawing/2014/main" id="{94E38C0E-932F-4A26-A8CF-45A50231BC34}"/>
              </a:ext>
            </a:extLst>
          </p:cNvPr>
          <p:cNvSpPr txBox="1"/>
          <p:nvPr/>
        </p:nvSpPr>
        <p:spPr>
          <a:xfrm>
            <a:off x="4381126" y="1994954"/>
            <a:ext cx="98296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EDA</a:t>
            </a:r>
            <a:endParaRPr kumimoji="0" lang="en-CA"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2" name="TextBox 11">
            <a:extLst>
              <a:ext uri="{FF2B5EF4-FFF2-40B4-BE49-F238E27FC236}">
                <a16:creationId xmlns:a16="http://schemas.microsoft.com/office/drawing/2014/main" id="{799F498F-DE31-4E7B-91C6-2D07D2474C94}"/>
              </a:ext>
            </a:extLst>
          </p:cNvPr>
          <p:cNvSpPr txBox="1"/>
          <p:nvPr/>
        </p:nvSpPr>
        <p:spPr>
          <a:xfrm>
            <a:off x="467544" y="3665521"/>
            <a:ext cx="5941050"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1"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Personal Information and Data Protection Tribunal Act </a:t>
            </a:r>
            <a:r>
              <a:rPr kumimoji="0" lang="en-US" sz="165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(PIDPTA)</a:t>
            </a:r>
            <a:endParaRPr kumimoji="0" lang="en-CA" sz="165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1">
            <a:extLst>
              <a:ext uri="{FF2B5EF4-FFF2-40B4-BE49-F238E27FC236}">
                <a16:creationId xmlns:a16="http://schemas.microsoft.com/office/drawing/2014/main" id="{78EA8E47-E481-43AF-9E18-3C19C50EA5A3}"/>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Bill C-11: Context</a:t>
            </a:r>
            <a:endParaRPr lang="en-US" i="1" dirty="0"/>
          </a:p>
        </p:txBody>
      </p:sp>
    </p:spTree>
    <p:extLst>
      <p:ext uri="{BB962C8B-B14F-4D97-AF65-F5344CB8AC3E}">
        <p14:creationId xmlns:p14="http://schemas.microsoft.com/office/powerpoint/2010/main" val="18120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1.11111E-6 L -0.25234 -0.00833 " pathEditMode="relative" rAng="0" ptsTypes="AA">
                                      <p:cBhvr>
                                        <p:cTn id="6" dur="2000" fill="hold"/>
                                        <p:tgtEl>
                                          <p:spTgt spid="8"/>
                                        </p:tgtEl>
                                        <p:attrNameLst>
                                          <p:attrName>ppt_x</p:attrName>
                                          <p:attrName>ppt_y</p:attrName>
                                        </p:attrNameLst>
                                      </p:cBhvr>
                                      <p:rCtr x="-12617" y="-417"/>
                                    </p:animMotion>
                                  </p:childTnLst>
                                </p:cTn>
                              </p:par>
                              <p:par>
                                <p:cTn id="7" presetID="42" presetClass="path" presetSubtype="0" accel="50000" decel="50000" fill="hold" grpId="0" nodeType="withEffect">
                                  <p:stCondLst>
                                    <p:cond delay="0"/>
                                  </p:stCondLst>
                                  <p:childTnLst>
                                    <p:animMotion origin="layout" path="M 4.16667E-7 1.11111E-6 L 0.28073 -0.00833 " pathEditMode="relative" rAng="0" ptsTypes="AA">
                                      <p:cBhvr>
                                        <p:cTn id="8" dur="2000" fill="hold"/>
                                        <p:tgtEl>
                                          <p:spTgt spid="9"/>
                                        </p:tgtEl>
                                        <p:attrNameLst>
                                          <p:attrName>ppt_x</p:attrName>
                                          <p:attrName>ppt_y</p:attrName>
                                        </p:attrNameLst>
                                      </p:cBhvr>
                                      <p:rCtr x="14036" y="-417"/>
                                    </p:animMotion>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Bill C-11: What is the Same?</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5070346" cy="4032448"/>
          </a:xfrm>
        </p:spPr>
        <p:txBody>
          <a:bodyPr>
            <a:noAutofit/>
          </a:bodyPr>
          <a:lstStyle/>
          <a:p>
            <a:r>
              <a:rPr lang="en-US" sz="2200" b="1" dirty="0"/>
              <a:t>Application</a:t>
            </a:r>
            <a:r>
              <a:rPr lang="en-US" sz="2200" dirty="0"/>
              <a:t>: all organizations in Canada except where “substantially similar” provincial legislation exists.</a:t>
            </a:r>
          </a:p>
          <a:p>
            <a:endParaRPr lang="en-US" sz="2200" b="1" dirty="0"/>
          </a:p>
          <a:p>
            <a:r>
              <a:rPr lang="en-US" sz="2200" b="1" dirty="0"/>
              <a:t>Mandatory breach reporting </a:t>
            </a:r>
            <a:r>
              <a:rPr lang="en-US" sz="2200" dirty="0"/>
              <a:t>and notification.</a:t>
            </a:r>
          </a:p>
          <a:p>
            <a:endParaRPr lang="en-US" sz="2200" b="1" dirty="0"/>
          </a:p>
          <a:p>
            <a:r>
              <a:rPr lang="en-US" sz="2200" b="1" dirty="0"/>
              <a:t>Same test, same timeline</a:t>
            </a:r>
            <a:r>
              <a:rPr lang="en-US" sz="2200" dirty="0"/>
              <a:t>: “real risk of significant harm” and “as soon as feasible”.</a:t>
            </a:r>
          </a:p>
        </p:txBody>
      </p:sp>
      <p:pic>
        <p:nvPicPr>
          <p:cNvPr id="22530" name="Picture 2" descr="Casualty Insurance: Casualty Insurance Risks">
            <a:extLst>
              <a:ext uri="{FF2B5EF4-FFF2-40B4-BE49-F238E27FC236}">
                <a16:creationId xmlns:a16="http://schemas.microsoft.com/office/drawing/2014/main" id="{95C15DC8-5CE7-4B7F-B83A-ED860011C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132856"/>
            <a:ext cx="2987034" cy="240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806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CPPA: Key Changes</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7869560" cy="4176464"/>
          </a:xfrm>
        </p:spPr>
        <p:txBody>
          <a:bodyPr>
            <a:normAutofit/>
          </a:bodyPr>
          <a:lstStyle/>
          <a:p>
            <a:r>
              <a:rPr lang="en-US" sz="2200" dirty="0"/>
              <a:t>Changes to rules about collection, use and disclosure of personal information. E.g., new definition of consent. </a:t>
            </a:r>
          </a:p>
          <a:p>
            <a:r>
              <a:rPr lang="en-US" sz="2200" dirty="0"/>
              <a:t>OPC: can issue orders and can </a:t>
            </a:r>
            <a:r>
              <a:rPr lang="en-US" sz="2200" i="1" dirty="0"/>
              <a:t>recommend </a:t>
            </a:r>
            <a:r>
              <a:rPr lang="en-US" sz="2200" dirty="0"/>
              <a:t>fines</a:t>
            </a:r>
          </a:p>
          <a:p>
            <a:r>
              <a:rPr lang="en-US" sz="2200" dirty="0"/>
              <a:t>Tribunal to hear appeals of OPC order, power to issue fines for contravention of CPPA</a:t>
            </a:r>
          </a:p>
          <a:p>
            <a:r>
              <a:rPr lang="en-US" sz="2200" dirty="0"/>
              <a:t>New Statutory Cause of Action</a:t>
            </a:r>
          </a:p>
          <a:p>
            <a:endParaRPr lang="en-US" sz="2200" dirty="0"/>
          </a:p>
          <a:p>
            <a:endParaRPr lang="en-US" sz="2200" dirty="0"/>
          </a:p>
          <a:p>
            <a:endParaRPr lang="en-CA" sz="2200" dirty="0"/>
          </a:p>
        </p:txBody>
      </p:sp>
    </p:spTree>
    <p:extLst>
      <p:ext uri="{BB962C8B-B14F-4D97-AF65-F5344CB8AC3E}">
        <p14:creationId xmlns:p14="http://schemas.microsoft.com/office/powerpoint/2010/main" val="274106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FBI/notifiable disease – sample wording</a:t>
            </a:r>
          </a:p>
        </p:txBody>
      </p:sp>
      <p:sp>
        <p:nvSpPr>
          <p:cNvPr id="3" name="Content Placeholder 2"/>
          <p:cNvSpPr>
            <a:spLocks noGrp="1"/>
          </p:cNvSpPr>
          <p:nvPr>
            <p:ph idx="1"/>
          </p:nvPr>
        </p:nvSpPr>
        <p:spPr/>
        <p:txBody>
          <a:bodyPr>
            <a:normAutofit fontScale="92500" lnSpcReduction="10000"/>
          </a:bodyPr>
          <a:lstStyle/>
          <a:p>
            <a:pPr marL="0" indent="0">
              <a:buNone/>
            </a:pPr>
            <a:r>
              <a:rPr lang="en-CA" i="1" dirty="0"/>
              <a:t>This policy insures, … loss … resulting from interruption of or interference with the business carried on by the Insured at the premises </a:t>
            </a:r>
            <a:r>
              <a:rPr lang="en-CA" i="1" u="sng" dirty="0"/>
              <a:t>as a direct result of</a:t>
            </a:r>
            <a:r>
              <a:rPr lang="en-CA" i="1" dirty="0"/>
              <a:t>: </a:t>
            </a:r>
            <a:endParaRPr lang="en-US" dirty="0"/>
          </a:p>
          <a:p>
            <a:pPr marL="514350" indent="-514350">
              <a:buAutoNum type="alphaLcParenR"/>
            </a:pPr>
            <a:r>
              <a:rPr lang="en-CA" i="1" dirty="0"/>
              <a:t>infectious or contagious disease manifested by any person while at the premises or an </a:t>
            </a:r>
            <a:r>
              <a:rPr lang="en-CA" b="1" i="1" u="sng" dirty="0"/>
              <a:t>outbreak</a:t>
            </a:r>
            <a:r>
              <a:rPr lang="en-CA" i="1" u="sng" dirty="0"/>
              <a:t> of a </a:t>
            </a:r>
            <a:r>
              <a:rPr lang="en-CA" b="1" i="1" u="sng" dirty="0"/>
              <a:t>notifiable</a:t>
            </a:r>
            <a:r>
              <a:rPr lang="en-CA" i="1" u="sng" dirty="0"/>
              <a:t> human infectious or contagious disease within 20 kilometres of the premises</a:t>
            </a:r>
            <a:r>
              <a:rPr lang="en-CA" i="1" dirty="0"/>
              <a:t>;</a:t>
            </a:r>
            <a:r>
              <a:rPr lang="en-US" dirty="0"/>
              <a:t> …</a:t>
            </a:r>
          </a:p>
          <a:p>
            <a:pPr marL="0" indent="0">
              <a:buNone/>
            </a:pPr>
            <a:endParaRPr lang="en-US" dirty="0"/>
          </a:p>
          <a:p>
            <a:pPr marL="514350" indent="-514350">
              <a:buAutoNum type="alphaLcParen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8</a:t>
            </a:fld>
            <a:endParaRPr lang="en-CA"/>
          </a:p>
        </p:txBody>
      </p:sp>
    </p:spTree>
    <p:extLst>
      <p:ext uri="{BB962C8B-B14F-4D97-AF65-F5344CB8AC3E}">
        <p14:creationId xmlns:p14="http://schemas.microsoft.com/office/powerpoint/2010/main" val="4214406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CPPA: Overview of Regime</a:t>
            </a:r>
            <a:endParaRPr lang="en-US" i="1" dirty="0"/>
          </a:p>
        </p:txBody>
      </p:sp>
      <p:sp>
        <p:nvSpPr>
          <p:cNvPr id="7" name="Rectangle 6">
            <a:extLst>
              <a:ext uri="{FF2B5EF4-FFF2-40B4-BE49-F238E27FC236}">
                <a16:creationId xmlns:a16="http://schemas.microsoft.com/office/drawing/2014/main" id="{EF413C4F-AFE8-4E2C-B281-0C136D76A156}"/>
              </a:ext>
            </a:extLst>
          </p:cNvPr>
          <p:cNvSpPr/>
          <p:nvPr/>
        </p:nvSpPr>
        <p:spPr>
          <a:xfrm>
            <a:off x="5148064" y="4220255"/>
            <a:ext cx="2405556" cy="10549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OPC INVESTIGATION</a:t>
            </a:r>
            <a:endParaRPr kumimoji="0" lang="en-CA"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8" name="Rectangle 7">
            <a:extLst>
              <a:ext uri="{FF2B5EF4-FFF2-40B4-BE49-F238E27FC236}">
                <a16:creationId xmlns:a16="http://schemas.microsoft.com/office/drawing/2014/main" id="{48B4BD7F-36F8-4AFA-8A0B-1F5E58DA33DE}"/>
              </a:ext>
            </a:extLst>
          </p:cNvPr>
          <p:cNvSpPr/>
          <p:nvPr/>
        </p:nvSpPr>
        <p:spPr>
          <a:xfrm>
            <a:off x="5148064" y="2809109"/>
            <a:ext cx="2405556" cy="10549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OPC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INQUIRY</a:t>
            </a:r>
            <a:endParaRPr kumimoji="0" lang="en-CA"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11" name="Rectangle 10">
            <a:extLst>
              <a:ext uri="{FF2B5EF4-FFF2-40B4-BE49-F238E27FC236}">
                <a16:creationId xmlns:a16="http://schemas.microsoft.com/office/drawing/2014/main" id="{6E8148FB-49FD-4975-81FB-01D34F948991}"/>
              </a:ext>
            </a:extLst>
          </p:cNvPr>
          <p:cNvSpPr/>
          <p:nvPr/>
        </p:nvSpPr>
        <p:spPr>
          <a:xfrm>
            <a:off x="5148064" y="1483165"/>
            <a:ext cx="2405556"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TRIBUNAL </a:t>
            </a:r>
            <a:endParaRPr kumimoji="0" lang="en-CA"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12" name="TextBox 11">
            <a:extLst>
              <a:ext uri="{FF2B5EF4-FFF2-40B4-BE49-F238E27FC236}">
                <a16:creationId xmlns:a16="http://schemas.microsoft.com/office/drawing/2014/main" id="{83121A3F-FC87-4A07-9014-9ABFF5894396}"/>
              </a:ext>
            </a:extLst>
          </p:cNvPr>
          <p:cNvSpPr txBox="1"/>
          <p:nvPr/>
        </p:nvSpPr>
        <p:spPr>
          <a:xfrm>
            <a:off x="759387" y="4121785"/>
            <a:ext cx="4230645"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Information gathering.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ADR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No Orders or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Compliance Agreements.</a:t>
            </a:r>
          </a:p>
        </p:txBody>
      </p:sp>
      <p:sp>
        <p:nvSpPr>
          <p:cNvPr id="13" name="TextBox 12">
            <a:extLst>
              <a:ext uri="{FF2B5EF4-FFF2-40B4-BE49-F238E27FC236}">
                <a16:creationId xmlns:a16="http://schemas.microsoft.com/office/drawing/2014/main" id="{2FD2426D-FBC8-4191-B0F7-9BA18F8BAD08}"/>
              </a:ext>
            </a:extLst>
          </p:cNvPr>
          <p:cNvSpPr txBox="1"/>
          <p:nvPr/>
        </p:nvSpPr>
        <p:spPr>
          <a:xfrm>
            <a:off x="755578" y="2794253"/>
            <a:ext cx="439581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First adjudicative phase.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May result in Compliance Orders or Penalty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4" name="TextBox 13">
            <a:extLst>
              <a:ext uri="{FF2B5EF4-FFF2-40B4-BE49-F238E27FC236}">
                <a16:creationId xmlns:a16="http://schemas.microsoft.com/office/drawing/2014/main" id="{4273FB23-AA7A-495E-BED3-CDEC1B98C2BE}"/>
              </a:ext>
            </a:extLst>
          </p:cNvPr>
          <p:cNvSpPr txBox="1"/>
          <p:nvPr/>
        </p:nvSpPr>
        <p:spPr>
          <a:xfrm>
            <a:off x="763978" y="1598114"/>
            <a:ext cx="4166524"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Hears appeals of OPC inquiries and can impose fines.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 name="Arrow: Up 1">
            <a:extLst>
              <a:ext uri="{FF2B5EF4-FFF2-40B4-BE49-F238E27FC236}">
                <a16:creationId xmlns:a16="http://schemas.microsoft.com/office/drawing/2014/main" id="{F98D5691-E314-4BCB-B0E1-82E82D19D75A}"/>
              </a:ext>
            </a:extLst>
          </p:cNvPr>
          <p:cNvSpPr/>
          <p:nvPr/>
        </p:nvSpPr>
        <p:spPr>
          <a:xfrm>
            <a:off x="6228184" y="3966577"/>
            <a:ext cx="216024" cy="151115"/>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Up 14">
            <a:extLst>
              <a:ext uri="{FF2B5EF4-FFF2-40B4-BE49-F238E27FC236}">
                <a16:creationId xmlns:a16="http://schemas.microsoft.com/office/drawing/2014/main" id="{EEE0E7CB-7670-4B7B-930E-3540A3B21770}"/>
              </a:ext>
            </a:extLst>
          </p:cNvPr>
          <p:cNvSpPr/>
          <p:nvPr/>
        </p:nvSpPr>
        <p:spPr>
          <a:xfrm>
            <a:off x="6228184" y="2564904"/>
            <a:ext cx="216024" cy="151115"/>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6616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Autofit/>
          </a:bodyPr>
          <a:lstStyle/>
          <a:p>
            <a:r>
              <a:rPr lang="en-US" sz="3600" b="1" dirty="0">
                <a:solidFill>
                  <a:srgbClr val="005D8F"/>
                </a:solidFill>
              </a:rPr>
              <a:t>CPPA: Penalty Recommendations</a:t>
            </a:r>
            <a:endParaRPr lang="en-US" sz="3600"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268760"/>
            <a:ext cx="7869560" cy="4176464"/>
          </a:xfrm>
        </p:spPr>
        <p:txBody>
          <a:bodyPr>
            <a:noAutofit/>
          </a:bodyPr>
          <a:lstStyle/>
          <a:p>
            <a:pPr>
              <a:spcAft>
                <a:spcPts val="450"/>
              </a:spcAft>
            </a:pPr>
            <a:r>
              <a:rPr lang="en-US" sz="1900" dirty="0"/>
              <a:t>OPC can </a:t>
            </a:r>
            <a:r>
              <a:rPr lang="en-US" sz="1900" i="1" dirty="0"/>
              <a:t>recommend</a:t>
            </a:r>
            <a:r>
              <a:rPr lang="en-US" sz="1900" dirty="0"/>
              <a:t> that Tribunal impose a penalty for (amongst others):  </a:t>
            </a:r>
          </a:p>
          <a:p>
            <a:pPr lvl="1">
              <a:spcAft>
                <a:spcPts val="450"/>
              </a:spcAft>
            </a:pPr>
            <a:r>
              <a:rPr lang="en-US" sz="1900" dirty="0">
                <a:ea typeface="Times New Roman" panose="02020603050405020304" pitchFamily="18" charset="0"/>
                <a:cs typeface="Times New Roman" panose="02020603050405020304" pitchFamily="18" charset="0"/>
              </a:rPr>
              <a:t>Failing to maintain proportionate security safeguards;</a:t>
            </a:r>
            <a:endParaRPr lang="en-CA" sz="1900" dirty="0">
              <a:ea typeface="Times New Roman" panose="02020603050405020304" pitchFamily="18" charset="0"/>
              <a:cs typeface="Times New Roman" panose="02020603050405020304" pitchFamily="18" charset="0"/>
            </a:endParaRPr>
          </a:p>
          <a:p>
            <a:pPr lvl="1">
              <a:spcAft>
                <a:spcPts val="450"/>
              </a:spcAft>
            </a:pPr>
            <a:r>
              <a:rPr lang="en-US" sz="1900" dirty="0">
                <a:ea typeface="Times New Roman" panose="02020603050405020304" pitchFamily="18" charset="0"/>
                <a:cs typeface="Times New Roman" panose="02020603050405020304" pitchFamily="18" charset="0"/>
              </a:rPr>
              <a:t>Failing to report breach to OPC /notify affected individual(s);</a:t>
            </a:r>
          </a:p>
          <a:p>
            <a:pPr lvl="1">
              <a:spcAft>
                <a:spcPts val="450"/>
              </a:spcAft>
            </a:pPr>
            <a:r>
              <a:rPr lang="en-US" sz="1900" dirty="0">
                <a:ea typeface="Times New Roman" panose="02020603050405020304" pitchFamily="18" charset="0"/>
                <a:cs typeface="Times New Roman" panose="02020603050405020304" pitchFamily="18" charset="0"/>
              </a:rPr>
              <a:t>Collection of PII for inappropriate purpose / without consent;</a:t>
            </a:r>
          </a:p>
          <a:p>
            <a:pPr lvl="1">
              <a:spcAft>
                <a:spcPts val="450"/>
              </a:spcAft>
            </a:pPr>
            <a:r>
              <a:rPr lang="en-US" sz="1900" dirty="0">
                <a:ea typeface="Times New Roman" panose="02020603050405020304" pitchFamily="18" charset="0"/>
                <a:cs typeface="Times New Roman" panose="02020603050405020304" pitchFamily="18" charset="0"/>
              </a:rPr>
              <a:t>Retaining PII longer than necessary; and</a:t>
            </a:r>
          </a:p>
          <a:p>
            <a:pPr lvl="1">
              <a:spcAft>
                <a:spcPts val="450"/>
              </a:spcAft>
            </a:pPr>
            <a:r>
              <a:rPr lang="en-US" sz="1900" dirty="0">
                <a:ea typeface="Times New Roman" panose="02020603050405020304" pitchFamily="18" charset="0"/>
                <a:cs typeface="Times New Roman" panose="02020603050405020304" pitchFamily="18" charset="0"/>
              </a:rPr>
              <a:t>Failing to dispose of PII after individual has requested same.</a:t>
            </a:r>
          </a:p>
        </p:txBody>
      </p:sp>
    </p:spTree>
    <p:extLst>
      <p:ext uri="{BB962C8B-B14F-4D97-AF65-F5344CB8AC3E}">
        <p14:creationId xmlns:p14="http://schemas.microsoft.com/office/powerpoint/2010/main" val="41381371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New Tribunal</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8006130" cy="4176464"/>
          </a:xfrm>
        </p:spPr>
        <p:txBody>
          <a:bodyPr>
            <a:normAutofit/>
          </a:bodyPr>
          <a:lstStyle/>
          <a:p>
            <a:r>
              <a:rPr lang="en-US" sz="2200" dirty="0"/>
              <a:t>3-6 members</a:t>
            </a:r>
          </a:p>
          <a:p>
            <a:r>
              <a:rPr lang="en-US" sz="2200" dirty="0"/>
              <a:t>Separate from OPC</a:t>
            </a:r>
          </a:p>
          <a:p>
            <a:r>
              <a:rPr lang="en-US" sz="2200" dirty="0"/>
              <a:t>In person, public hearings</a:t>
            </a:r>
          </a:p>
          <a:p>
            <a:r>
              <a:rPr lang="en-US" sz="2200" dirty="0"/>
              <a:t>Decisions made public</a:t>
            </a:r>
          </a:p>
          <a:p>
            <a:r>
              <a:rPr lang="en-US" sz="2200" dirty="0"/>
              <a:t>Costs</a:t>
            </a:r>
          </a:p>
        </p:txBody>
      </p:sp>
      <p:pic>
        <p:nvPicPr>
          <p:cNvPr id="5" name="Picture 4">
            <a:extLst>
              <a:ext uri="{FF2B5EF4-FFF2-40B4-BE49-F238E27FC236}">
                <a16:creationId xmlns:a16="http://schemas.microsoft.com/office/drawing/2014/main" id="{13DF6A04-1800-41F3-A7AA-973BF4DFD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24"/>
          <a:stretch/>
        </p:blipFill>
        <p:spPr>
          <a:xfrm>
            <a:off x="5405139" y="1484784"/>
            <a:ext cx="3360721" cy="2312705"/>
          </a:xfrm>
          <a:prstGeom prst="rect">
            <a:avLst/>
          </a:prstGeom>
        </p:spPr>
      </p:pic>
    </p:spTree>
    <p:extLst>
      <p:ext uri="{BB962C8B-B14F-4D97-AF65-F5344CB8AC3E}">
        <p14:creationId xmlns:p14="http://schemas.microsoft.com/office/powerpoint/2010/main" val="2262258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CPPA: Penalties</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196752"/>
            <a:ext cx="7869560" cy="4176464"/>
          </a:xfrm>
        </p:spPr>
        <p:txBody>
          <a:bodyPr>
            <a:normAutofit/>
          </a:bodyPr>
          <a:lstStyle/>
          <a:p>
            <a:pPr>
              <a:spcAft>
                <a:spcPts val="450"/>
              </a:spcAft>
            </a:pPr>
            <a:r>
              <a:rPr lang="en-US" sz="2200" dirty="0"/>
              <a:t>Max civil fine: 3% of gross revenue or $10 million.</a:t>
            </a:r>
          </a:p>
          <a:p>
            <a:pPr>
              <a:spcAft>
                <a:spcPts val="450"/>
              </a:spcAft>
            </a:pPr>
            <a:r>
              <a:rPr lang="en-US" sz="2200" dirty="0"/>
              <a:t>Higher criminal fines where Act breached knowingly.</a:t>
            </a:r>
          </a:p>
          <a:p>
            <a:pPr>
              <a:spcAft>
                <a:spcPts val="450"/>
              </a:spcAft>
            </a:pPr>
            <a:r>
              <a:rPr lang="en-US" sz="2200" dirty="0"/>
              <a:t>Discretionary. Tribunal must consider:</a:t>
            </a:r>
          </a:p>
          <a:p>
            <a:pPr lvl="1">
              <a:spcAft>
                <a:spcPts val="450"/>
              </a:spcAft>
            </a:pPr>
            <a:r>
              <a:rPr lang="en-US" sz="2000" dirty="0"/>
              <a:t>Organization’s ability to pay; </a:t>
            </a:r>
          </a:p>
          <a:p>
            <a:pPr lvl="1">
              <a:spcAft>
                <a:spcPts val="450"/>
              </a:spcAft>
            </a:pPr>
            <a:r>
              <a:rPr lang="en-US" sz="2000" dirty="0"/>
              <a:t>the effect on the organization’s ability to carry on business;</a:t>
            </a:r>
          </a:p>
          <a:p>
            <a:pPr lvl="1">
              <a:spcAft>
                <a:spcPts val="450"/>
              </a:spcAft>
            </a:pPr>
            <a:r>
              <a:rPr lang="en-US" sz="2000" dirty="0"/>
              <a:t>Any financial benefit that the organization obtained from the contravention (i.e., to stop orgs from profiting from bad behavior)</a:t>
            </a:r>
          </a:p>
          <a:p>
            <a:pPr>
              <a:spcAft>
                <a:spcPts val="450"/>
              </a:spcAft>
            </a:pPr>
            <a:r>
              <a:rPr lang="en-US" sz="2200" dirty="0"/>
              <a:t>Due diligence </a:t>
            </a:r>
            <a:r>
              <a:rPr lang="en-US" sz="2200" dirty="0" err="1"/>
              <a:t>defence</a:t>
            </a:r>
            <a:r>
              <a:rPr lang="en-US" sz="2200" dirty="0"/>
              <a:t>: taking all reasonable care to comply with CPPA.</a:t>
            </a:r>
          </a:p>
          <a:p>
            <a:endParaRPr lang="en-CA" dirty="0"/>
          </a:p>
        </p:txBody>
      </p:sp>
    </p:spTree>
    <p:extLst>
      <p:ext uri="{BB962C8B-B14F-4D97-AF65-F5344CB8AC3E}">
        <p14:creationId xmlns:p14="http://schemas.microsoft.com/office/powerpoint/2010/main" val="2578274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CPPA: New Cause of Action</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251520" y="1484784"/>
            <a:ext cx="8352930" cy="4176464"/>
          </a:xfrm>
        </p:spPr>
        <p:txBody>
          <a:bodyPr>
            <a:normAutofit/>
          </a:bodyPr>
          <a:lstStyle/>
          <a:p>
            <a:pPr lvl="1">
              <a:buFont typeface="Arial" panose="020B0604020202020204" pitchFamily="34" charset="0"/>
              <a:buChar char="•"/>
            </a:pPr>
            <a:r>
              <a:rPr lang="en-US" sz="2200" b="1" dirty="0"/>
              <a:t>Who</a:t>
            </a:r>
            <a:r>
              <a:rPr lang="en-US" sz="2200" dirty="0"/>
              <a:t>: individual(s) affected by a contravention of the Act</a:t>
            </a:r>
          </a:p>
          <a:p>
            <a:pPr lvl="1">
              <a:buFont typeface="Arial" panose="020B0604020202020204" pitchFamily="34" charset="0"/>
              <a:buChar char="•"/>
            </a:pPr>
            <a:r>
              <a:rPr lang="en-US" sz="2200" b="1" dirty="0"/>
              <a:t>What</a:t>
            </a:r>
            <a:r>
              <a:rPr lang="en-US" sz="2200" dirty="0"/>
              <a:t>: claim for damages for loss or injury suffered as a result of the contravention of the Act. </a:t>
            </a:r>
          </a:p>
          <a:p>
            <a:pPr lvl="1">
              <a:buFont typeface="Arial" panose="020B0604020202020204" pitchFamily="34" charset="0"/>
              <a:buChar char="•"/>
            </a:pPr>
            <a:r>
              <a:rPr lang="en-US" sz="2200" b="1" dirty="0"/>
              <a:t>When</a:t>
            </a:r>
            <a:r>
              <a:rPr lang="en-US" sz="2200" dirty="0"/>
              <a:t>: After OPC/Tribunal proceedings are finalized (appeals exhausted, etc.). </a:t>
            </a:r>
          </a:p>
          <a:p>
            <a:pPr lvl="1">
              <a:buFont typeface="Arial" panose="020B0604020202020204" pitchFamily="34" charset="0"/>
              <a:buChar char="•"/>
            </a:pPr>
            <a:r>
              <a:rPr lang="en-US" sz="2200" b="1" dirty="0"/>
              <a:t>Where</a:t>
            </a:r>
            <a:r>
              <a:rPr lang="en-US" sz="2200" dirty="0"/>
              <a:t>: Any provincial superior court or the Federal Court</a:t>
            </a:r>
          </a:p>
          <a:p>
            <a:pPr lvl="1">
              <a:buFont typeface="Arial" panose="020B0604020202020204" pitchFamily="34" charset="0"/>
              <a:buChar char="•"/>
            </a:pPr>
            <a:r>
              <a:rPr lang="en-US" sz="2200" b="1" dirty="0"/>
              <a:t>Limitation Period</a:t>
            </a:r>
            <a:r>
              <a:rPr lang="en-US" sz="2200" dirty="0"/>
              <a:t>: 2 years from date OPC/Tribunal Order becomes final </a:t>
            </a:r>
            <a:r>
              <a:rPr lang="en-US" sz="2200" b="1" dirty="0"/>
              <a:t>or</a:t>
            </a:r>
            <a:r>
              <a:rPr lang="en-US" sz="2200" dirty="0"/>
              <a:t> date of conviction (after criminal charges).</a:t>
            </a:r>
          </a:p>
          <a:p>
            <a:endParaRPr lang="en-CA" sz="2200" dirty="0"/>
          </a:p>
        </p:txBody>
      </p:sp>
    </p:spTree>
    <p:extLst>
      <p:ext uri="{BB962C8B-B14F-4D97-AF65-F5344CB8AC3E}">
        <p14:creationId xmlns:p14="http://schemas.microsoft.com/office/powerpoint/2010/main" val="14276939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Bill C-11: Takeaways</a:t>
            </a:r>
            <a:endParaRPr lang="en-US" i="1" dirty="0"/>
          </a:p>
        </p:txBody>
      </p:sp>
      <p:sp>
        <p:nvSpPr>
          <p:cNvPr id="10" name="Content Placeholder 2">
            <a:extLst>
              <a:ext uri="{FF2B5EF4-FFF2-40B4-BE49-F238E27FC236}">
                <a16:creationId xmlns:a16="http://schemas.microsoft.com/office/drawing/2014/main" id="{67C619DB-D18C-4C58-AB6F-4CEDC13D6003}"/>
              </a:ext>
            </a:extLst>
          </p:cNvPr>
          <p:cNvSpPr>
            <a:spLocks noGrp="1"/>
          </p:cNvSpPr>
          <p:nvPr>
            <p:ph idx="1"/>
          </p:nvPr>
        </p:nvSpPr>
        <p:spPr>
          <a:xfrm>
            <a:off x="755578" y="1484784"/>
            <a:ext cx="4608510" cy="4104456"/>
          </a:xfrm>
        </p:spPr>
        <p:txBody>
          <a:bodyPr>
            <a:normAutofit/>
          </a:bodyPr>
          <a:lstStyle/>
          <a:p>
            <a:r>
              <a:rPr lang="en-US" sz="2200" dirty="0"/>
              <a:t>Not here yet: 2023 at earliest </a:t>
            </a:r>
          </a:p>
          <a:p>
            <a:r>
              <a:rPr lang="en-CA" sz="2200" dirty="0"/>
              <a:t>Potential for increased litigation</a:t>
            </a:r>
          </a:p>
          <a:p>
            <a:r>
              <a:rPr lang="en-CA" sz="2200" dirty="0"/>
              <a:t>Compliance agreements likely to be the norm</a:t>
            </a:r>
          </a:p>
          <a:p>
            <a:r>
              <a:rPr lang="en-CA" sz="2200" dirty="0"/>
              <a:t>Proportional fines</a:t>
            </a:r>
          </a:p>
          <a:p>
            <a:endParaRPr lang="en-CA" sz="2200" dirty="0"/>
          </a:p>
          <a:p>
            <a:endParaRPr lang="en-CA" sz="2200" dirty="0"/>
          </a:p>
        </p:txBody>
      </p:sp>
      <p:pic>
        <p:nvPicPr>
          <p:cNvPr id="5" name="Picture 4">
            <a:extLst>
              <a:ext uri="{FF2B5EF4-FFF2-40B4-BE49-F238E27FC236}">
                <a16:creationId xmlns:a16="http://schemas.microsoft.com/office/drawing/2014/main" id="{6EDC0B7E-F078-4FD8-83E8-05B629CFF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979713"/>
            <a:ext cx="3239923" cy="2160240"/>
          </a:xfrm>
          <a:prstGeom prst="rect">
            <a:avLst/>
          </a:prstGeom>
        </p:spPr>
      </p:pic>
    </p:spTree>
    <p:extLst>
      <p:ext uri="{BB962C8B-B14F-4D97-AF65-F5344CB8AC3E}">
        <p14:creationId xmlns:p14="http://schemas.microsoft.com/office/powerpoint/2010/main" val="21722344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D9FD0-DE0C-4049-AB08-980F2B10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6B3B695-41DB-4099-905E-CF4C8DBFB2CA}"/>
              </a:ext>
            </a:extLst>
          </p:cNvPr>
          <p:cNvSpPr>
            <a:spLocks noGrp="1"/>
          </p:cNvSpPr>
          <p:nvPr>
            <p:ph type="title"/>
          </p:nvPr>
        </p:nvSpPr>
        <p:spPr>
          <a:xfrm>
            <a:off x="755578" y="274638"/>
            <a:ext cx="7848872" cy="1143000"/>
          </a:xfrm>
        </p:spPr>
        <p:txBody>
          <a:bodyPr>
            <a:normAutofit/>
          </a:bodyPr>
          <a:lstStyle/>
          <a:p>
            <a:r>
              <a:rPr lang="en-US" b="1" dirty="0">
                <a:solidFill>
                  <a:srgbClr val="005D8F"/>
                </a:solidFill>
              </a:rPr>
              <a:t>Questions?</a:t>
            </a:r>
            <a:endParaRPr lang="en-US" i="1" dirty="0"/>
          </a:p>
        </p:txBody>
      </p:sp>
      <p:sp>
        <p:nvSpPr>
          <p:cNvPr id="8" name="Rectangle 7">
            <a:extLst>
              <a:ext uri="{FF2B5EF4-FFF2-40B4-BE49-F238E27FC236}">
                <a16:creationId xmlns:a16="http://schemas.microsoft.com/office/drawing/2014/main" id="{159DD4A5-3D3B-47B1-BBBF-61E2056FAFC0}"/>
              </a:ext>
            </a:extLst>
          </p:cNvPr>
          <p:cNvSpPr/>
          <p:nvPr/>
        </p:nvSpPr>
        <p:spPr>
          <a:xfrm>
            <a:off x="1431032" y="1268760"/>
            <a:ext cx="6381328" cy="4223072"/>
          </a:xfrm>
          <a:prstGeom prst="rect">
            <a:avLst/>
          </a:prstGeom>
          <a:solidFill>
            <a:srgbClr val="6A9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Content Placeholder 11" descr="stock-vector-businessman-confused-eps-vector-format-176874815.jpg">
            <a:extLst>
              <a:ext uri="{FF2B5EF4-FFF2-40B4-BE49-F238E27FC236}">
                <a16:creationId xmlns:a16="http://schemas.microsoft.com/office/drawing/2014/main" id="{5925B0ED-99B3-4F44-A3D1-8CA020FEA71B}"/>
              </a:ext>
            </a:extLst>
          </p:cNvPr>
          <p:cNvPicPr>
            <a:picLocks noGrp="1" noChangeAspect="1"/>
          </p:cNvPicPr>
          <p:nvPr>
            <p:ph idx="1"/>
          </p:nvPr>
        </p:nvPicPr>
        <p:blipFill>
          <a:blip r:embed="rId3" cstate="print"/>
          <a:stretch>
            <a:fillRect/>
          </a:stretch>
        </p:blipFill>
        <p:spPr>
          <a:xfrm>
            <a:off x="2660701" y="1457833"/>
            <a:ext cx="3921991" cy="3998767"/>
          </a:xfrm>
        </p:spPr>
      </p:pic>
    </p:spTree>
    <p:extLst>
      <p:ext uri="{BB962C8B-B14F-4D97-AF65-F5344CB8AC3E}">
        <p14:creationId xmlns:p14="http://schemas.microsoft.com/office/powerpoint/2010/main" val="16645908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763"/>
            <a:ext cx="7772400" cy="2229109"/>
          </a:xfrm>
        </p:spPr>
        <p:txBody>
          <a:bodyPr>
            <a:normAutofit/>
          </a:bodyPr>
          <a:lstStyle/>
          <a:p>
            <a:br>
              <a:rPr lang="en-US" dirty="0"/>
            </a:br>
            <a:r>
              <a:rPr lang="en-US" dirty="0">
                <a:solidFill>
                  <a:srgbClr val="0070C0"/>
                </a:solidFill>
              </a:rPr>
              <a:t> </a:t>
            </a:r>
            <a:r>
              <a:rPr lang="en-CA" sz="4800" b="1" dirty="0">
                <a:solidFill>
                  <a:srgbClr val="005D8F"/>
                </a:solidFill>
              </a:rPr>
              <a:t>Top 10 Canadian coverage cases in 2020</a:t>
            </a:r>
          </a:p>
        </p:txBody>
      </p:sp>
      <p:sp>
        <p:nvSpPr>
          <p:cNvPr id="3" name="Subtitle 2"/>
          <p:cNvSpPr>
            <a:spLocks noGrp="1"/>
          </p:cNvSpPr>
          <p:nvPr>
            <p:ph type="subTitle" idx="1"/>
          </p:nvPr>
        </p:nvSpPr>
        <p:spPr>
          <a:xfrm>
            <a:off x="3995936" y="3464693"/>
            <a:ext cx="4923656" cy="2304256"/>
          </a:xfrm>
        </p:spPr>
        <p:txBody>
          <a:bodyPr>
            <a:normAutofit/>
          </a:bodyPr>
          <a:lstStyle/>
          <a:p>
            <a:r>
              <a:rPr lang="en-US" dirty="0">
                <a:solidFill>
                  <a:schemeClr val="tx1"/>
                </a:solidFill>
              </a:rPr>
              <a:t>Cecilia Hoover - Calgary </a:t>
            </a:r>
          </a:p>
          <a:p>
            <a:r>
              <a:rPr lang="en-US" dirty="0">
                <a:solidFill>
                  <a:schemeClr val="tx1"/>
                </a:solidFill>
              </a:rPr>
              <a:t>Gerry Gill - Toronto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706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CC14-7A69-4E1A-B40A-8ABA1689BA1A}"/>
              </a:ext>
            </a:extLst>
          </p:cNvPr>
          <p:cNvSpPr>
            <a:spLocks noGrp="1"/>
          </p:cNvSpPr>
          <p:nvPr>
            <p:ph type="title"/>
          </p:nvPr>
        </p:nvSpPr>
        <p:spPr/>
        <p:txBody>
          <a:bodyPr>
            <a:normAutofit/>
          </a:bodyPr>
          <a:lstStyle/>
          <a:p>
            <a:r>
              <a:rPr lang="en-US" sz="3200" b="1" dirty="0">
                <a:solidFill>
                  <a:srgbClr val="0070C0"/>
                </a:solidFill>
              </a:rPr>
              <a:t>A sinking workmanship exclusion? </a:t>
            </a:r>
            <a:r>
              <a:rPr lang="en-US" sz="3200" b="1" i="1" dirty="0">
                <a:solidFill>
                  <a:srgbClr val="0070C0"/>
                </a:solidFill>
              </a:rPr>
              <a:t>Condo Corp. 9312374 v. </a:t>
            </a:r>
            <a:r>
              <a:rPr lang="en-US" sz="3200" b="1" i="1">
                <a:solidFill>
                  <a:srgbClr val="0070C0"/>
                </a:solidFill>
              </a:rPr>
              <a:t>Aviva </a:t>
            </a:r>
            <a:r>
              <a:rPr lang="en-US" sz="3200" b="1">
                <a:solidFill>
                  <a:srgbClr val="0070C0"/>
                </a:solidFill>
              </a:rPr>
              <a:t>(ABCA</a:t>
            </a:r>
            <a:r>
              <a:rPr lang="en-US" sz="3200" b="1" dirty="0">
                <a:solidFill>
                  <a:srgbClr val="0070C0"/>
                </a:solidFill>
              </a:rPr>
              <a:t>)</a:t>
            </a:r>
            <a:endParaRPr lang="en-US" sz="3200" dirty="0">
              <a:solidFill>
                <a:srgbClr val="0070C0"/>
              </a:solidFill>
            </a:endParaRPr>
          </a:p>
        </p:txBody>
      </p:sp>
      <p:sp>
        <p:nvSpPr>
          <p:cNvPr id="3" name="Content Placeholder 2">
            <a:extLst>
              <a:ext uri="{FF2B5EF4-FFF2-40B4-BE49-F238E27FC236}">
                <a16:creationId xmlns:a16="http://schemas.microsoft.com/office/drawing/2014/main" id="{1D28B7B3-AE54-4A58-89C3-C9BDB3802C56}"/>
              </a:ext>
            </a:extLst>
          </p:cNvPr>
          <p:cNvSpPr>
            <a:spLocks noGrp="1"/>
          </p:cNvSpPr>
          <p:nvPr>
            <p:ph idx="1"/>
          </p:nvPr>
        </p:nvSpPr>
        <p:spPr/>
        <p:txBody>
          <a:bodyPr>
            <a:normAutofit fontScale="47500" lnSpcReduction="20000"/>
          </a:bodyPr>
          <a:lstStyle/>
          <a:p>
            <a:pPr>
              <a:spcAft>
                <a:spcPts val="1200"/>
              </a:spcAft>
              <a:buClr>
                <a:schemeClr val="accent1"/>
              </a:buClr>
              <a:buFont typeface="Wingdings" panose="05000000000000000000" pitchFamily="2" charset="2"/>
              <a:buChar char="Ø"/>
            </a:pPr>
            <a:r>
              <a:rPr lang="en-US" sz="3800" dirty="0"/>
              <a:t>Contractors damaged structural components of </a:t>
            </a:r>
            <a:r>
              <a:rPr lang="en-US" sz="3800" dirty="0" err="1"/>
              <a:t>parkade</a:t>
            </a:r>
            <a:r>
              <a:rPr lang="en-US" sz="3800" dirty="0"/>
              <a:t> during repair of surface. Condo sought indemnity under their property policy.</a:t>
            </a:r>
          </a:p>
          <a:p>
            <a:pPr>
              <a:spcAft>
                <a:spcPts val="1200"/>
              </a:spcAft>
              <a:buClr>
                <a:schemeClr val="accent1"/>
              </a:buClr>
              <a:buFont typeface="Wingdings" panose="05000000000000000000" pitchFamily="2" charset="2"/>
              <a:buChar char="Ø"/>
            </a:pPr>
            <a:r>
              <a:rPr lang="en-US" sz="3800" dirty="0"/>
              <a:t>Policy excluded “faulty or improper workmanship”; Exception for “damage caused directly by resultant peril not otherwise excluded”</a:t>
            </a:r>
          </a:p>
          <a:p>
            <a:pPr>
              <a:spcAft>
                <a:spcPts val="1200"/>
              </a:spcAft>
              <a:buClr>
                <a:schemeClr val="accent1"/>
              </a:buClr>
              <a:buFont typeface="Wingdings" panose="05000000000000000000" pitchFamily="2" charset="2"/>
              <a:buChar char="Ø"/>
            </a:pPr>
            <a:r>
              <a:rPr lang="en-US" sz="3800" dirty="0"/>
              <a:t>“Resultant peril” not defined &amp; ambiguous. Court: “consequence that causes a risk of loss to person or property.”</a:t>
            </a:r>
          </a:p>
          <a:p>
            <a:pPr>
              <a:spcAft>
                <a:spcPts val="1200"/>
              </a:spcAft>
              <a:buClr>
                <a:schemeClr val="accent1"/>
              </a:buClr>
              <a:buFont typeface="Wingdings" panose="05000000000000000000" pitchFamily="2" charset="2"/>
              <a:buChar char="Ø"/>
            </a:pPr>
            <a:r>
              <a:rPr lang="en-US" sz="3800" dirty="0"/>
              <a:t>SCC in Ledcor: applies to multi peril policies, not just COC. Interpretation of policy must be consistent with reasonable expectations of the parties &amp; commercial reality. Contract did not include cutting into structural slab beneath membrane.</a:t>
            </a:r>
          </a:p>
          <a:p>
            <a:pPr>
              <a:spcAft>
                <a:spcPts val="1200"/>
              </a:spcAft>
              <a:buClr>
                <a:schemeClr val="accent1"/>
              </a:buClr>
              <a:buFont typeface="Wingdings" panose="05000000000000000000" pitchFamily="2" charset="2"/>
              <a:buChar char="Ø"/>
            </a:pPr>
            <a:r>
              <a:rPr lang="en-CA" sz="3800" dirty="0"/>
              <a:t>Contractor’s scope of work key in assessing “faulty workmanship”</a:t>
            </a:r>
          </a:p>
          <a:p>
            <a:endParaRPr lang="en-US" dirty="0"/>
          </a:p>
        </p:txBody>
      </p:sp>
      <p:sp>
        <p:nvSpPr>
          <p:cNvPr id="4" name="Slide Number Placeholder 3">
            <a:extLst>
              <a:ext uri="{FF2B5EF4-FFF2-40B4-BE49-F238E27FC236}">
                <a16:creationId xmlns:a16="http://schemas.microsoft.com/office/drawing/2014/main" id="{7203D950-883D-4239-9222-90854FBD7E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445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025B-136E-48E3-81E3-36B28DD6F5AA}"/>
              </a:ext>
            </a:extLst>
          </p:cNvPr>
          <p:cNvSpPr>
            <a:spLocks noGrp="1"/>
          </p:cNvSpPr>
          <p:nvPr>
            <p:ph type="title"/>
          </p:nvPr>
        </p:nvSpPr>
        <p:spPr/>
        <p:txBody>
          <a:bodyPr>
            <a:normAutofit/>
          </a:bodyPr>
          <a:lstStyle/>
          <a:p>
            <a:r>
              <a:rPr lang="en-CA" sz="3200" b="1" dirty="0">
                <a:solidFill>
                  <a:srgbClr val="0070C0"/>
                </a:solidFill>
              </a:rPr>
              <a:t>Unlimited Limits? </a:t>
            </a:r>
            <a:br>
              <a:rPr lang="en-CA" sz="3200" b="1" dirty="0">
                <a:solidFill>
                  <a:srgbClr val="0070C0"/>
                </a:solidFill>
              </a:rPr>
            </a:br>
            <a:r>
              <a:rPr lang="en-CA" sz="3200" b="1" i="1" dirty="0" err="1">
                <a:solidFill>
                  <a:srgbClr val="0070C0"/>
                </a:solidFill>
              </a:rPr>
              <a:t>Surespan</a:t>
            </a:r>
            <a:r>
              <a:rPr lang="en-CA" sz="3200" b="1" i="1" dirty="0">
                <a:solidFill>
                  <a:srgbClr val="0070C0"/>
                </a:solidFill>
              </a:rPr>
              <a:t> Structures v. Lloyd’s </a:t>
            </a:r>
            <a:r>
              <a:rPr lang="en-CA" sz="3200" b="1" dirty="0">
                <a:solidFill>
                  <a:srgbClr val="0070C0"/>
                </a:solidFill>
              </a:rPr>
              <a:t>(BCCA)</a:t>
            </a:r>
            <a:endParaRPr lang="en-US" sz="3200" dirty="0">
              <a:solidFill>
                <a:srgbClr val="0070C0"/>
              </a:solidFill>
            </a:endParaRPr>
          </a:p>
        </p:txBody>
      </p:sp>
      <p:sp>
        <p:nvSpPr>
          <p:cNvPr id="3" name="Content Placeholder 2">
            <a:extLst>
              <a:ext uri="{FF2B5EF4-FFF2-40B4-BE49-F238E27FC236}">
                <a16:creationId xmlns:a16="http://schemas.microsoft.com/office/drawing/2014/main" id="{403CF9C1-A8C1-4613-8594-76A7C0F107C7}"/>
              </a:ext>
            </a:extLst>
          </p:cNvPr>
          <p:cNvSpPr>
            <a:spLocks noGrp="1"/>
          </p:cNvSpPr>
          <p:nvPr>
            <p:ph idx="1"/>
          </p:nvPr>
        </p:nvSpPr>
        <p:spPr/>
        <p:txBody>
          <a:bodyPr>
            <a:normAutofit fontScale="70000" lnSpcReduction="20000"/>
          </a:bodyPr>
          <a:lstStyle/>
          <a:p>
            <a:pPr>
              <a:spcAft>
                <a:spcPts val="1200"/>
              </a:spcAft>
              <a:buClr>
                <a:schemeClr val="accent1"/>
              </a:buClr>
              <a:buFont typeface="Wingdings" panose="05000000000000000000" pitchFamily="2" charset="2"/>
              <a:buChar char="Ø"/>
            </a:pPr>
            <a:r>
              <a:rPr lang="en-US" dirty="0" err="1"/>
              <a:t>Surespan</a:t>
            </a:r>
            <a:r>
              <a:rPr lang="en-US" dirty="0"/>
              <a:t> supplied defective structural components for hospital: incurred $9.9M to remedy</a:t>
            </a:r>
          </a:p>
          <a:p>
            <a:pPr>
              <a:spcAft>
                <a:spcPts val="1200"/>
              </a:spcAft>
              <a:buClr>
                <a:schemeClr val="accent1"/>
              </a:buClr>
              <a:buFont typeface="Wingdings" panose="05000000000000000000" pitchFamily="2" charset="2"/>
              <a:buChar char="Ø"/>
            </a:pPr>
            <a:r>
              <a:rPr lang="en-US" dirty="0"/>
              <a:t>Question: was MOL coverage without stated limit subject to $10M aggregate limit?</a:t>
            </a:r>
          </a:p>
          <a:p>
            <a:pPr>
              <a:spcAft>
                <a:spcPts val="1200"/>
              </a:spcAft>
              <a:buClr>
                <a:schemeClr val="accent1"/>
              </a:buClr>
              <a:buFont typeface="Wingdings" panose="05000000000000000000" pitchFamily="2" charset="2"/>
              <a:buChar char="Ø"/>
            </a:pPr>
            <a:r>
              <a:rPr lang="en-US" dirty="0"/>
              <a:t>Court said “no”. Aggregate was for “claims” - something not strictly required under MOL coverage.</a:t>
            </a:r>
          </a:p>
          <a:p>
            <a:pPr>
              <a:spcAft>
                <a:spcPts val="1200"/>
              </a:spcAft>
              <a:buClr>
                <a:schemeClr val="accent1"/>
              </a:buClr>
              <a:buFont typeface="Wingdings" panose="05000000000000000000" pitchFamily="2" charset="2"/>
              <a:buChar char="Ø"/>
            </a:pPr>
            <a:r>
              <a:rPr lang="en-US" dirty="0"/>
              <a:t>MOL coverage akin to 1st party: insurer makes the funds available to the insured directly; no need for lawsuit against the insured to trigger the coverage.</a:t>
            </a:r>
          </a:p>
          <a:p>
            <a:pPr>
              <a:spcAft>
                <a:spcPts val="1200"/>
              </a:spcAft>
              <a:buClr>
                <a:schemeClr val="accent1"/>
              </a:buClr>
              <a:buFont typeface="Wingdings" panose="05000000000000000000" pitchFamily="2" charset="2"/>
              <a:buChar char="Ø"/>
            </a:pPr>
            <a:r>
              <a:rPr lang="en-US" dirty="0"/>
              <a:t>BCCA confirmed the decision – no ambiguity.</a:t>
            </a:r>
          </a:p>
          <a:p>
            <a:endParaRPr lang="en-US" dirty="0"/>
          </a:p>
        </p:txBody>
      </p:sp>
      <p:sp>
        <p:nvSpPr>
          <p:cNvPr id="4" name="Slide Number Placeholder 3">
            <a:extLst>
              <a:ext uri="{FF2B5EF4-FFF2-40B4-BE49-F238E27FC236}">
                <a16:creationId xmlns:a16="http://schemas.microsoft.com/office/drawing/2014/main" id="{21D3FFAF-CC81-4E24-A22C-E13B8C2CCD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12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Civil authority and access – sample wording</a:t>
            </a:r>
          </a:p>
        </p:txBody>
      </p:sp>
      <p:sp>
        <p:nvSpPr>
          <p:cNvPr id="3" name="Content Placeholder 2"/>
          <p:cNvSpPr>
            <a:spLocks noGrp="1"/>
          </p:cNvSpPr>
          <p:nvPr>
            <p:ph idx="1"/>
          </p:nvPr>
        </p:nvSpPr>
        <p:spPr/>
        <p:txBody>
          <a:bodyPr>
            <a:normAutofit/>
          </a:bodyPr>
          <a:lstStyle/>
          <a:p>
            <a:pPr marL="0" indent="0">
              <a:buNone/>
            </a:pPr>
            <a:endParaRPr lang="en-CA" i="1" dirty="0"/>
          </a:p>
          <a:p>
            <a:pPr marL="0" indent="0">
              <a:buNone/>
            </a:pPr>
            <a:r>
              <a:rPr lang="en-CA" i="1" dirty="0"/>
              <a:t>This form is extended to indemnify the Insured for the actual loss sustained …, </a:t>
            </a:r>
            <a:r>
              <a:rPr lang="en-CA" i="1" u="sng" dirty="0"/>
              <a:t>while </a:t>
            </a:r>
            <a:r>
              <a:rPr lang="en-CA" b="1" i="1" u="sng" dirty="0"/>
              <a:t>access</a:t>
            </a:r>
            <a:r>
              <a:rPr lang="en-CA" i="1" u="sng" dirty="0"/>
              <a:t> to the described premises or adjacent premises is prohibited </a:t>
            </a:r>
            <a:r>
              <a:rPr lang="en-CA" b="1" i="1" u="sng" dirty="0"/>
              <a:t>by order of civil authority </a:t>
            </a:r>
            <a:r>
              <a:rPr lang="en-CA" i="1" u="sng" dirty="0"/>
              <a:t>due to a fortuitous and unforeseen event</a:t>
            </a:r>
            <a:r>
              <a:rPr lang="en-CA" i="1" dirty="0"/>
              <a: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361CAEC-6F56-4A06-824A-B93D411FAAB9}" type="slidenum">
              <a:rPr lang="en-CA" smtClean="0"/>
              <a:pPr/>
              <a:t>9</a:t>
            </a:fld>
            <a:endParaRPr lang="en-CA"/>
          </a:p>
        </p:txBody>
      </p:sp>
    </p:spTree>
    <p:extLst>
      <p:ext uri="{BB962C8B-B14F-4D97-AF65-F5344CB8AC3E}">
        <p14:creationId xmlns:p14="http://schemas.microsoft.com/office/powerpoint/2010/main" val="3511156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C6D0-A018-43D3-A90A-B39B11186C60}"/>
              </a:ext>
            </a:extLst>
          </p:cNvPr>
          <p:cNvSpPr>
            <a:spLocks noGrp="1"/>
          </p:cNvSpPr>
          <p:nvPr>
            <p:ph type="title"/>
          </p:nvPr>
        </p:nvSpPr>
        <p:spPr/>
        <p:txBody>
          <a:bodyPr>
            <a:normAutofit/>
          </a:bodyPr>
          <a:lstStyle/>
          <a:p>
            <a:r>
              <a:rPr lang="en-US" sz="3200" b="1" dirty="0">
                <a:solidFill>
                  <a:srgbClr val="0070C0"/>
                </a:solidFill>
              </a:rPr>
              <a:t>Hide and Sneak: </a:t>
            </a:r>
            <a:br>
              <a:rPr lang="en-US" sz="3200" b="1" dirty="0">
                <a:solidFill>
                  <a:srgbClr val="0070C0"/>
                </a:solidFill>
              </a:rPr>
            </a:br>
            <a:r>
              <a:rPr lang="en-US" sz="3200" b="1" i="1" dirty="0">
                <a:solidFill>
                  <a:srgbClr val="0070C0"/>
                </a:solidFill>
              </a:rPr>
              <a:t>Nagy v. BCAA </a:t>
            </a:r>
            <a:r>
              <a:rPr lang="en-US" sz="3200" b="1" dirty="0">
                <a:solidFill>
                  <a:srgbClr val="0070C0"/>
                </a:solidFill>
              </a:rPr>
              <a:t>(BCCA)</a:t>
            </a:r>
            <a:endParaRPr lang="en-US" sz="3200" dirty="0">
              <a:solidFill>
                <a:srgbClr val="0070C0"/>
              </a:solidFill>
            </a:endParaRPr>
          </a:p>
        </p:txBody>
      </p:sp>
      <p:sp>
        <p:nvSpPr>
          <p:cNvPr id="3" name="Content Placeholder 2">
            <a:extLst>
              <a:ext uri="{FF2B5EF4-FFF2-40B4-BE49-F238E27FC236}">
                <a16:creationId xmlns:a16="http://schemas.microsoft.com/office/drawing/2014/main" id="{701F7435-E4AD-4192-80F9-C7C17200DC8F}"/>
              </a:ext>
            </a:extLst>
          </p:cNvPr>
          <p:cNvSpPr>
            <a:spLocks noGrp="1"/>
          </p:cNvSpPr>
          <p:nvPr>
            <p:ph idx="1"/>
          </p:nvPr>
        </p:nvSpPr>
        <p:spPr/>
        <p:txBody>
          <a:bodyPr>
            <a:normAutofit fontScale="70000" lnSpcReduction="20000"/>
          </a:bodyPr>
          <a:lstStyle/>
          <a:p>
            <a:pPr>
              <a:spcAft>
                <a:spcPts val="1200"/>
              </a:spcAft>
              <a:buClr>
                <a:schemeClr val="accent1"/>
              </a:buClr>
              <a:buFont typeface="Wingdings" panose="05000000000000000000" pitchFamily="2" charset="2"/>
              <a:buChar char="Ø"/>
            </a:pPr>
            <a:r>
              <a:rPr lang="en-US" dirty="0"/>
              <a:t>Coverage under property policy for fire loss – distinction between “omission” and “misrepresentation”</a:t>
            </a:r>
          </a:p>
          <a:p>
            <a:pPr>
              <a:spcAft>
                <a:spcPts val="1200"/>
              </a:spcAft>
              <a:buClr>
                <a:schemeClr val="accent1"/>
              </a:buClr>
              <a:buFont typeface="Wingdings" panose="05000000000000000000" pitchFamily="2" charset="2"/>
              <a:buChar char="Ø"/>
            </a:pPr>
            <a:r>
              <a:rPr lang="en-US" dirty="0"/>
              <a:t>Insured falsely stated that no previous insurer had declined to insure. Also failed to identify some previous losses. Insurer denied for misrepresentation.</a:t>
            </a:r>
          </a:p>
          <a:p>
            <a:pPr>
              <a:spcAft>
                <a:spcPts val="1200"/>
              </a:spcAft>
              <a:buClr>
                <a:schemeClr val="accent1"/>
              </a:buClr>
              <a:buFont typeface="Wingdings" panose="05000000000000000000" pitchFamily="2" charset="2"/>
              <a:buChar char="Ø"/>
            </a:pPr>
            <a:r>
              <a:rPr lang="en-US" dirty="0"/>
              <a:t>Trial judge: omission not reaching point of fraud; did not consider if “misrepresentation”</a:t>
            </a:r>
          </a:p>
          <a:p>
            <a:pPr>
              <a:spcAft>
                <a:spcPts val="1200"/>
              </a:spcAft>
              <a:buClr>
                <a:schemeClr val="accent1"/>
              </a:buClr>
              <a:buFont typeface="Wingdings" panose="05000000000000000000" pitchFamily="2" charset="2"/>
              <a:buChar char="Ø"/>
            </a:pPr>
            <a:r>
              <a:rPr lang="en-US" dirty="0"/>
              <a:t>BCCA: Misrepresentation is an assertion that something is so, when it is not- “words that communicate misinformation and can be judged objectively by comparing them to the truth” . Omissions are passive.</a:t>
            </a:r>
          </a:p>
          <a:p>
            <a:endParaRPr lang="en-US" dirty="0"/>
          </a:p>
        </p:txBody>
      </p:sp>
      <p:sp>
        <p:nvSpPr>
          <p:cNvPr id="4" name="Slide Number Placeholder 3">
            <a:extLst>
              <a:ext uri="{FF2B5EF4-FFF2-40B4-BE49-F238E27FC236}">
                <a16:creationId xmlns:a16="http://schemas.microsoft.com/office/drawing/2014/main" id="{0A25B127-CAC3-40A1-AEEB-20382191C9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6560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6518-2CE6-4D74-A2C1-B748A1E5D870}"/>
              </a:ext>
            </a:extLst>
          </p:cNvPr>
          <p:cNvSpPr>
            <a:spLocks noGrp="1"/>
          </p:cNvSpPr>
          <p:nvPr>
            <p:ph type="title"/>
          </p:nvPr>
        </p:nvSpPr>
        <p:spPr/>
        <p:txBody>
          <a:bodyPr>
            <a:normAutofit/>
          </a:bodyPr>
          <a:lstStyle/>
          <a:p>
            <a:r>
              <a:rPr lang="en-CA" sz="3200" b="1" dirty="0">
                <a:solidFill>
                  <a:srgbClr val="0070C0"/>
                </a:solidFill>
              </a:rPr>
              <a:t>Duelling Duties: </a:t>
            </a:r>
            <a:r>
              <a:rPr lang="en-CA" sz="3200" b="1" i="1" dirty="0">
                <a:solidFill>
                  <a:srgbClr val="0070C0"/>
                </a:solidFill>
              </a:rPr>
              <a:t>Markham v. AIG </a:t>
            </a:r>
            <a:r>
              <a:rPr lang="en-CA" sz="3200" b="1" dirty="0">
                <a:solidFill>
                  <a:srgbClr val="0070C0"/>
                </a:solidFill>
              </a:rPr>
              <a:t>(ONCA)</a:t>
            </a:r>
            <a:endParaRPr lang="en-US" sz="3200" dirty="0">
              <a:solidFill>
                <a:srgbClr val="0070C0"/>
              </a:solidFill>
            </a:endParaRPr>
          </a:p>
        </p:txBody>
      </p:sp>
      <p:sp>
        <p:nvSpPr>
          <p:cNvPr id="3" name="Content Placeholder 2">
            <a:extLst>
              <a:ext uri="{FF2B5EF4-FFF2-40B4-BE49-F238E27FC236}">
                <a16:creationId xmlns:a16="http://schemas.microsoft.com/office/drawing/2014/main" id="{3E8DEA04-92A7-412B-BEF8-0319322FB559}"/>
              </a:ext>
            </a:extLst>
          </p:cNvPr>
          <p:cNvSpPr>
            <a:spLocks noGrp="1"/>
          </p:cNvSpPr>
          <p:nvPr>
            <p:ph idx="1"/>
          </p:nvPr>
        </p:nvSpPr>
        <p:spPr/>
        <p:txBody>
          <a:bodyPr>
            <a:normAutofit fontScale="62500" lnSpcReduction="20000"/>
          </a:bodyPr>
          <a:lstStyle/>
          <a:p>
            <a:pPr>
              <a:spcAft>
                <a:spcPts val="1200"/>
              </a:spcAft>
              <a:buClr>
                <a:schemeClr val="accent1"/>
              </a:buClr>
              <a:buFont typeface="Wingdings" panose="05000000000000000000" pitchFamily="2" charset="2"/>
              <a:buChar char="Ø"/>
            </a:pPr>
            <a:r>
              <a:rPr lang="en-US" dirty="0"/>
              <a:t>AIG insured hockey club. Lloyd’s insured City-owned rink. City an additional insured under AIG policy.</a:t>
            </a:r>
          </a:p>
          <a:p>
            <a:pPr>
              <a:spcAft>
                <a:spcPts val="1200"/>
              </a:spcAft>
              <a:buClr>
                <a:schemeClr val="accent1"/>
              </a:buClr>
              <a:buFont typeface="Wingdings" panose="05000000000000000000" pitchFamily="2" charset="2"/>
              <a:buChar char="Ø"/>
            </a:pPr>
            <a:r>
              <a:rPr lang="en-US" dirty="0"/>
              <a:t>AIG acknowledged duty to defend City, but said Lloyd’s had concurrent duty (where AIG not “primary”)</a:t>
            </a:r>
          </a:p>
          <a:p>
            <a:pPr>
              <a:spcAft>
                <a:spcPts val="1200"/>
              </a:spcAft>
              <a:buClr>
                <a:schemeClr val="accent1"/>
              </a:buClr>
              <a:buFont typeface="Wingdings" panose="05000000000000000000" pitchFamily="2" charset="2"/>
              <a:buChar char="Ø"/>
            </a:pPr>
            <a:r>
              <a:rPr lang="en-US" dirty="0"/>
              <a:t>Trial judge: AIG must pay all </a:t>
            </a:r>
            <a:r>
              <a:rPr lang="en-US" dirty="0" err="1"/>
              <a:t>defence</a:t>
            </a:r>
            <a:r>
              <a:rPr lang="en-US" dirty="0"/>
              <a:t> costs for City (subject to reallocation) and could NOT instruct counsel due to inherent conflict.</a:t>
            </a:r>
          </a:p>
          <a:p>
            <a:pPr>
              <a:spcAft>
                <a:spcPts val="1200"/>
              </a:spcAft>
              <a:buClr>
                <a:schemeClr val="accent1"/>
              </a:buClr>
              <a:buFont typeface="Wingdings" panose="05000000000000000000" pitchFamily="2" charset="2"/>
              <a:buChar char="Ø"/>
            </a:pPr>
            <a:r>
              <a:rPr lang="en-US" dirty="0"/>
              <a:t>ONCA: concurrent duty to defend &amp; costs shared equally subject to later reallocation.</a:t>
            </a:r>
          </a:p>
          <a:p>
            <a:pPr>
              <a:spcAft>
                <a:spcPts val="1200"/>
              </a:spcAft>
              <a:buClr>
                <a:schemeClr val="accent1"/>
              </a:buClr>
              <a:buFont typeface="Wingdings" panose="05000000000000000000" pitchFamily="2" charset="2"/>
              <a:buChar char="Ø"/>
            </a:pPr>
            <a:r>
              <a:rPr lang="en-US" dirty="0"/>
              <a:t>AIG entitled to participate in </a:t>
            </a:r>
            <a:r>
              <a:rPr lang="en-US" dirty="0" err="1"/>
              <a:t>defence</a:t>
            </a:r>
            <a:r>
              <a:rPr lang="en-US" dirty="0"/>
              <a:t>: solution to conflict was “splitting” file.</a:t>
            </a:r>
          </a:p>
          <a:p>
            <a:endParaRPr lang="en-US" dirty="0"/>
          </a:p>
        </p:txBody>
      </p:sp>
      <p:sp>
        <p:nvSpPr>
          <p:cNvPr id="4" name="Slide Number Placeholder 3">
            <a:extLst>
              <a:ext uri="{FF2B5EF4-FFF2-40B4-BE49-F238E27FC236}">
                <a16:creationId xmlns:a16="http://schemas.microsoft.com/office/drawing/2014/main" id="{85D7695B-ED80-458D-AFF5-A9D5A6E4D0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4241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AC2-4945-4A4C-8B5C-4411B6D22D3A}"/>
              </a:ext>
            </a:extLst>
          </p:cNvPr>
          <p:cNvSpPr>
            <a:spLocks noGrp="1"/>
          </p:cNvSpPr>
          <p:nvPr>
            <p:ph type="title"/>
          </p:nvPr>
        </p:nvSpPr>
        <p:spPr/>
        <p:txBody>
          <a:bodyPr>
            <a:normAutofit/>
          </a:bodyPr>
          <a:lstStyle/>
          <a:p>
            <a:r>
              <a:rPr lang="en-US" sz="3200" b="1" dirty="0">
                <a:solidFill>
                  <a:srgbClr val="0070C0"/>
                </a:solidFill>
              </a:rPr>
              <a:t>Additionally Insured? For What?: </a:t>
            </a:r>
            <a:br>
              <a:rPr lang="en-US" sz="3200" b="1" dirty="0">
                <a:solidFill>
                  <a:srgbClr val="0070C0"/>
                </a:solidFill>
              </a:rPr>
            </a:br>
            <a:r>
              <a:rPr lang="en-US" sz="3200" b="1" i="1" dirty="0">
                <a:solidFill>
                  <a:srgbClr val="0070C0"/>
                </a:solidFill>
              </a:rPr>
              <a:t>Sky Clean v. Economical </a:t>
            </a:r>
            <a:r>
              <a:rPr lang="en-US" sz="3200" b="1" dirty="0">
                <a:solidFill>
                  <a:srgbClr val="0070C0"/>
                </a:solidFill>
              </a:rPr>
              <a:t>(ONCA)</a:t>
            </a:r>
            <a:endParaRPr lang="en-US" sz="3200" dirty="0">
              <a:solidFill>
                <a:srgbClr val="0070C0"/>
              </a:solidFill>
            </a:endParaRPr>
          </a:p>
        </p:txBody>
      </p:sp>
      <p:sp>
        <p:nvSpPr>
          <p:cNvPr id="3" name="Content Placeholder 2">
            <a:extLst>
              <a:ext uri="{FF2B5EF4-FFF2-40B4-BE49-F238E27FC236}">
                <a16:creationId xmlns:a16="http://schemas.microsoft.com/office/drawing/2014/main" id="{592649A5-FD2D-447D-9BAE-EDCAC4863E89}"/>
              </a:ext>
            </a:extLst>
          </p:cNvPr>
          <p:cNvSpPr>
            <a:spLocks noGrp="1"/>
          </p:cNvSpPr>
          <p:nvPr>
            <p:ph idx="1"/>
          </p:nvPr>
        </p:nvSpPr>
        <p:spPr/>
        <p:txBody>
          <a:bodyPr>
            <a:normAutofit fontScale="55000" lnSpcReduction="20000"/>
          </a:bodyPr>
          <a:lstStyle/>
          <a:p>
            <a:pPr>
              <a:spcAft>
                <a:spcPts val="1200"/>
              </a:spcAft>
              <a:buClr>
                <a:schemeClr val="accent1"/>
              </a:buClr>
              <a:buFont typeface="Wingdings" panose="05000000000000000000" pitchFamily="2" charset="2"/>
              <a:buChar char="Ø"/>
            </a:pPr>
            <a:r>
              <a:rPr lang="en-US" dirty="0"/>
              <a:t>Sky Clean hired </a:t>
            </a:r>
            <a:r>
              <a:rPr lang="en-US" dirty="0" err="1"/>
              <a:t>Marnoch</a:t>
            </a:r>
            <a:r>
              <a:rPr lang="en-US" dirty="0"/>
              <a:t> to install transformers for solar energy products. SC was an additional insured under M’s policy for liability “arising out of M’s operations”.</a:t>
            </a:r>
          </a:p>
          <a:p>
            <a:pPr>
              <a:spcAft>
                <a:spcPts val="1200"/>
              </a:spcAft>
              <a:buClr>
                <a:schemeClr val="accent1"/>
              </a:buClr>
              <a:buFont typeface="Wingdings" panose="05000000000000000000" pitchFamily="2" charset="2"/>
              <a:buChar char="Ø"/>
            </a:pPr>
            <a:r>
              <a:rPr lang="en-US" dirty="0"/>
              <a:t>SC sold projects and was responsible to pay for damage from two subsequent fires. Fires caused by electrical fault in a transformer installed (but not built by) M.</a:t>
            </a:r>
          </a:p>
          <a:p>
            <a:pPr>
              <a:spcAft>
                <a:spcPts val="1200"/>
              </a:spcAft>
              <a:buClr>
                <a:schemeClr val="accent1"/>
              </a:buClr>
              <a:buFont typeface="Wingdings" panose="05000000000000000000" pitchFamily="2" charset="2"/>
              <a:buChar char="Ø"/>
            </a:pPr>
            <a:r>
              <a:rPr lang="en-US" dirty="0"/>
              <a:t>Q: did SC’s liability arise out of M’s operations? Since installation did not cause fire: NO</a:t>
            </a:r>
          </a:p>
          <a:p>
            <a:pPr>
              <a:spcAft>
                <a:spcPts val="1200"/>
              </a:spcAft>
              <a:buClr>
                <a:schemeClr val="accent1"/>
              </a:buClr>
              <a:buFont typeface="Wingdings" panose="05000000000000000000" pitchFamily="2" charset="2"/>
              <a:buChar char="Ø"/>
            </a:pPr>
            <a:r>
              <a:rPr lang="en-US" dirty="0"/>
              <a:t>Test remains: “an unbroken chain of causation” between loss and role of named insured, and a connection that is more than “merely incidental or fortuitous”.</a:t>
            </a:r>
          </a:p>
          <a:p>
            <a:pPr>
              <a:spcAft>
                <a:spcPts val="1200"/>
              </a:spcAft>
              <a:buClr>
                <a:schemeClr val="accent1"/>
              </a:buClr>
              <a:buFont typeface="Wingdings" panose="05000000000000000000" pitchFamily="2" charset="2"/>
              <a:buChar char="Ø"/>
            </a:pPr>
            <a:r>
              <a:rPr lang="en-US" dirty="0"/>
              <a:t>Provides certainty and predictability for all parties and consistent with reasonable expectations for them and their insurers.</a:t>
            </a:r>
          </a:p>
          <a:p>
            <a:endParaRPr lang="en-US" dirty="0"/>
          </a:p>
        </p:txBody>
      </p:sp>
      <p:sp>
        <p:nvSpPr>
          <p:cNvPr id="4" name="Slide Number Placeholder 3">
            <a:extLst>
              <a:ext uri="{FF2B5EF4-FFF2-40B4-BE49-F238E27FC236}">
                <a16:creationId xmlns:a16="http://schemas.microsoft.com/office/drawing/2014/main" id="{560D6B32-CE67-48B4-8F86-42B3E7299D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313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AC2-4945-4A4C-8B5C-4411B6D22D3A}"/>
              </a:ext>
            </a:extLst>
          </p:cNvPr>
          <p:cNvSpPr>
            <a:spLocks noGrp="1"/>
          </p:cNvSpPr>
          <p:nvPr>
            <p:ph type="title"/>
          </p:nvPr>
        </p:nvSpPr>
        <p:spPr/>
        <p:txBody>
          <a:bodyPr>
            <a:normAutofit fontScale="90000"/>
          </a:bodyPr>
          <a:lstStyle/>
          <a:p>
            <a:br>
              <a:rPr lang="en-US" sz="3200" b="1" dirty="0">
                <a:solidFill>
                  <a:srgbClr val="0070C0"/>
                </a:solidFill>
              </a:rPr>
            </a:br>
            <a:r>
              <a:rPr lang="en-US" sz="3200" b="1" dirty="0">
                <a:solidFill>
                  <a:srgbClr val="0070C0"/>
                </a:solidFill>
              </a:rPr>
              <a:t>When Being Used is not being “Put to Use”: </a:t>
            </a:r>
            <a:r>
              <a:rPr lang="en-US" sz="3200" b="1" i="1" dirty="0">
                <a:solidFill>
                  <a:srgbClr val="0070C0"/>
                </a:solidFill>
              </a:rPr>
              <a:t>Constructions Reliance Inc. v. Temple </a:t>
            </a:r>
            <a:r>
              <a:rPr lang="en-US" sz="3200" b="1" dirty="0">
                <a:solidFill>
                  <a:srgbClr val="0070C0"/>
                </a:solidFill>
              </a:rPr>
              <a:t>(QCCA)</a:t>
            </a:r>
            <a:br>
              <a:rPr lang="en-US" sz="3200" b="1" dirty="0">
                <a:solidFill>
                  <a:srgbClr val="92D05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id="{592649A5-FD2D-447D-9BAE-EDCAC4863E89}"/>
              </a:ext>
            </a:extLst>
          </p:cNvPr>
          <p:cNvSpPr>
            <a:spLocks noGrp="1"/>
          </p:cNvSpPr>
          <p:nvPr>
            <p:ph idx="1"/>
          </p:nvPr>
        </p:nvSpPr>
        <p:spPr/>
        <p:txBody>
          <a:bodyPr>
            <a:normAutofit fontScale="92500" lnSpcReduction="10000"/>
          </a:bodyPr>
          <a:lstStyle/>
          <a:p>
            <a:pPr>
              <a:spcAft>
                <a:spcPts val="1200"/>
              </a:spcAft>
              <a:buClr>
                <a:schemeClr val="accent1"/>
              </a:buClr>
              <a:buFont typeface="Wingdings" panose="05000000000000000000" pitchFamily="2" charset="2"/>
              <a:buChar char="Ø"/>
            </a:pPr>
            <a:r>
              <a:rPr lang="en-US" sz="3000" dirty="0"/>
              <a:t>During construction of a condo, painter damaged sprinkler head causing water damage.</a:t>
            </a:r>
          </a:p>
          <a:p>
            <a:pPr>
              <a:spcAft>
                <a:spcPts val="1200"/>
              </a:spcAft>
              <a:buClr>
                <a:schemeClr val="accent1"/>
              </a:buClr>
              <a:buFont typeface="Wingdings" panose="05000000000000000000" pitchFamily="2" charset="2"/>
              <a:buChar char="Ø"/>
            </a:pPr>
            <a:r>
              <a:rPr lang="en-US" sz="3000" dirty="0"/>
              <a:t>Question: does wrap up insurer respond? </a:t>
            </a:r>
          </a:p>
          <a:p>
            <a:pPr>
              <a:spcAft>
                <a:spcPts val="1200"/>
              </a:spcAft>
              <a:buClr>
                <a:schemeClr val="accent1"/>
              </a:buClr>
              <a:buFont typeface="Wingdings" panose="05000000000000000000" pitchFamily="2" charset="2"/>
              <a:buChar char="Ø"/>
            </a:pPr>
            <a:r>
              <a:rPr lang="en-US" sz="3000" dirty="0"/>
              <a:t>Policy excluded damage to project, but exception when insured’s work “put to its intended use”.  Here the condos were 80% occupied. Is this “put to intended use”? </a:t>
            </a:r>
          </a:p>
          <a:p>
            <a:endParaRPr lang="en-US" dirty="0"/>
          </a:p>
        </p:txBody>
      </p:sp>
      <p:sp>
        <p:nvSpPr>
          <p:cNvPr id="4" name="Slide Number Placeholder 3">
            <a:extLst>
              <a:ext uri="{FF2B5EF4-FFF2-40B4-BE49-F238E27FC236}">
                <a16:creationId xmlns:a16="http://schemas.microsoft.com/office/drawing/2014/main" id="{560D6B32-CE67-48B4-8F86-42B3E7299D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005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AC2-4945-4A4C-8B5C-4411B6D22D3A}"/>
              </a:ext>
            </a:extLst>
          </p:cNvPr>
          <p:cNvSpPr>
            <a:spLocks noGrp="1"/>
          </p:cNvSpPr>
          <p:nvPr>
            <p:ph type="title"/>
          </p:nvPr>
        </p:nvSpPr>
        <p:spPr/>
        <p:txBody>
          <a:bodyPr>
            <a:normAutofit fontScale="90000"/>
          </a:bodyPr>
          <a:lstStyle/>
          <a:p>
            <a:br>
              <a:rPr lang="en-US" sz="3200" b="1" dirty="0">
                <a:solidFill>
                  <a:srgbClr val="0070C0"/>
                </a:solidFill>
              </a:rPr>
            </a:br>
            <a:r>
              <a:rPr lang="en-US" sz="3200" b="1" i="1" dirty="0">
                <a:solidFill>
                  <a:srgbClr val="0070C0"/>
                </a:solidFill>
              </a:rPr>
              <a:t>Constructions Reliance Inc. v. Temple </a:t>
            </a:r>
            <a:r>
              <a:rPr lang="en-US" sz="3200" b="1" dirty="0">
                <a:solidFill>
                  <a:srgbClr val="0070C0"/>
                </a:solidFill>
              </a:rPr>
              <a:t>(QCCA) </a:t>
            </a:r>
            <a:endParaRPr lang="en-US" sz="3200" dirty="0">
              <a:solidFill>
                <a:srgbClr val="0070C0"/>
              </a:solidFill>
            </a:endParaRPr>
          </a:p>
        </p:txBody>
      </p:sp>
      <p:sp>
        <p:nvSpPr>
          <p:cNvPr id="3" name="Content Placeholder 2">
            <a:extLst>
              <a:ext uri="{FF2B5EF4-FFF2-40B4-BE49-F238E27FC236}">
                <a16:creationId xmlns:a16="http://schemas.microsoft.com/office/drawing/2014/main" id="{592649A5-FD2D-447D-9BAE-EDCAC4863E89}"/>
              </a:ext>
            </a:extLst>
          </p:cNvPr>
          <p:cNvSpPr>
            <a:spLocks noGrp="1"/>
          </p:cNvSpPr>
          <p:nvPr>
            <p:ph idx="1"/>
          </p:nvPr>
        </p:nvSpPr>
        <p:spPr/>
        <p:txBody>
          <a:bodyPr>
            <a:normAutofit fontScale="70000" lnSpcReduction="20000"/>
          </a:bodyPr>
          <a:lstStyle/>
          <a:p>
            <a:pPr marL="0" indent="0">
              <a:spcAft>
                <a:spcPts val="1200"/>
              </a:spcAft>
              <a:buClr>
                <a:schemeClr val="accent1"/>
              </a:buClr>
              <a:buNone/>
            </a:pPr>
            <a:r>
              <a:rPr lang="en-US" dirty="0"/>
              <a:t>Three possible meanings:</a:t>
            </a:r>
          </a:p>
          <a:p>
            <a:pPr lvl="1">
              <a:spcAft>
                <a:spcPts val="1200"/>
              </a:spcAft>
              <a:buClr>
                <a:schemeClr val="accent1"/>
              </a:buClr>
              <a:buFont typeface="Wingdings" panose="05000000000000000000" pitchFamily="2" charset="2"/>
              <a:buChar char="Ø"/>
            </a:pPr>
            <a:r>
              <a:rPr lang="en-US" dirty="0"/>
              <a:t>the work has been put into service for its intended purpose;</a:t>
            </a:r>
          </a:p>
          <a:p>
            <a:pPr lvl="1">
              <a:spcAft>
                <a:spcPts val="1200"/>
              </a:spcAft>
              <a:buClr>
                <a:schemeClr val="accent1"/>
              </a:buClr>
              <a:buFont typeface="Wingdings" panose="05000000000000000000" pitchFamily="2" charset="2"/>
              <a:buChar char="Ø"/>
            </a:pPr>
            <a:r>
              <a:rPr lang="en-US" dirty="0"/>
              <a:t>the work serves its intended use; </a:t>
            </a:r>
          </a:p>
          <a:p>
            <a:pPr lvl="1">
              <a:spcAft>
                <a:spcPts val="1200"/>
              </a:spcAft>
              <a:buClr>
                <a:schemeClr val="accent1"/>
              </a:buClr>
              <a:buFont typeface="Wingdings" panose="05000000000000000000" pitchFamily="2" charset="2"/>
              <a:buChar char="Ø"/>
            </a:pPr>
            <a:r>
              <a:rPr lang="en-US" dirty="0"/>
              <a:t>the work is used for its intended purpose</a:t>
            </a:r>
          </a:p>
          <a:p>
            <a:pPr>
              <a:spcAft>
                <a:spcPts val="1200"/>
              </a:spcAft>
              <a:buClr>
                <a:schemeClr val="accent1"/>
              </a:buClr>
              <a:buFont typeface="Wingdings" panose="05000000000000000000" pitchFamily="2" charset="2"/>
              <a:buChar char="Ø"/>
            </a:pPr>
            <a:r>
              <a:rPr lang="en-US" dirty="0"/>
              <a:t>Despite 80% occupancy, painting not complete; insured’s work could not be put into service or used for its intended purpose. Focus is on the work that led to the damage – could not be said to be “complete”</a:t>
            </a:r>
            <a:endParaRPr lang="en-CA" dirty="0"/>
          </a:p>
          <a:p>
            <a:pPr>
              <a:spcAft>
                <a:spcPts val="1200"/>
              </a:spcAft>
              <a:buClr>
                <a:schemeClr val="accent1"/>
              </a:buClr>
              <a:buFont typeface="Wingdings" panose="05000000000000000000" pitchFamily="2" charset="2"/>
              <a:buChar char="Ø"/>
            </a:pPr>
            <a:endParaRPr lang="en-US" dirty="0"/>
          </a:p>
          <a:p>
            <a:pPr>
              <a:spcAft>
                <a:spcPts val="1200"/>
              </a:spcAft>
              <a:buClr>
                <a:schemeClr val="accent1"/>
              </a:buClr>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560D6B32-CE67-48B4-8F86-42B3E7299D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386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CDA4-2457-4777-9F4F-B3F9145D7F3B}"/>
              </a:ext>
            </a:extLst>
          </p:cNvPr>
          <p:cNvSpPr>
            <a:spLocks noGrp="1"/>
          </p:cNvSpPr>
          <p:nvPr>
            <p:ph type="title"/>
          </p:nvPr>
        </p:nvSpPr>
        <p:spPr>
          <a:xfrm>
            <a:off x="467544" y="274638"/>
            <a:ext cx="8352928" cy="1143000"/>
          </a:xfrm>
        </p:spPr>
        <p:txBody>
          <a:bodyPr>
            <a:noAutofit/>
          </a:bodyPr>
          <a:lstStyle/>
          <a:p>
            <a:r>
              <a:rPr lang="en-US" sz="3600" b="1" dirty="0">
                <a:solidFill>
                  <a:srgbClr val="0070C0"/>
                </a:solidFill>
              </a:rPr>
              <a:t>But is it negligence?</a:t>
            </a:r>
            <a:br>
              <a:rPr lang="en-US" sz="2400" b="1" dirty="0">
                <a:solidFill>
                  <a:srgbClr val="0070C0"/>
                </a:solidFill>
              </a:rPr>
            </a:br>
            <a:r>
              <a:rPr lang="en-US" sz="2400" b="1" i="1" dirty="0">
                <a:solidFill>
                  <a:srgbClr val="0070C0"/>
                </a:solidFill>
              </a:rPr>
              <a:t>Southside Muay Thai Academy Corp. v. Aviva </a:t>
            </a:r>
            <a:r>
              <a:rPr lang="en-US" sz="2400" b="1" dirty="0">
                <a:solidFill>
                  <a:srgbClr val="0070C0"/>
                </a:solidFill>
              </a:rPr>
              <a:t>(ONCA)</a:t>
            </a:r>
            <a:endParaRPr lang="en-US" sz="2400" dirty="0">
              <a:solidFill>
                <a:srgbClr val="0070C0"/>
              </a:solidFill>
            </a:endParaRPr>
          </a:p>
        </p:txBody>
      </p:sp>
      <p:sp>
        <p:nvSpPr>
          <p:cNvPr id="3" name="Content Placeholder 2">
            <a:extLst>
              <a:ext uri="{FF2B5EF4-FFF2-40B4-BE49-F238E27FC236}">
                <a16:creationId xmlns:a16="http://schemas.microsoft.com/office/drawing/2014/main" id="{B6B1F793-0320-40E0-9732-013BB5BF4964}"/>
              </a:ext>
            </a:extLst>
          </p:cNvPr>
          <p:cNvSpPr>
            <a:spLocks noGrp="1"/>
          </p:cNvSpPr>
          <p:nvPr>
            <p:ph idx="1"/>
          </p:nvPr>
        </p:nvSpPr>
        <p:spPr/>
        <p:txBody>
          <a:bodyPr>
            <a:normAutofit fontScale="55000" lnSpcReduction="20000"/>
          </a:bodyPr>
          <a:lstStyle/>
          <a:p>
            <a:pPr>
              <a:spcAft>
                <a:spcPts val="1200"/>
              </a:spcAft>
              <a:buClr>
                <a:schemeClr val="accent1"/>
              </a:buClr>
              <a:buFont typeface="Wingdings" panose="05000000000000000000" pitchFamily="2" charset="2"/>
              <a:buChar char="Ø"/>
            </a:pPr>
            <a:r>
              <a:rPr lang="en-US" dirty="0"/>
              <a:t>Minor athlete and student of Southside kickboxing team</a:t>
            </a:r>
          </a:p>
          <a:p>
            <a:pPr>
              <a:spcAft>
                <a:spcPts val="1200"/>
              </a:spcAft>
              <a:buClr>
                <a:schemeClr val="accent1"/>
              </a:buClr>
              <a:buFont typeface="Wingdings" panose="05000000000000000000" pitchFamily="2" charset="2"/>
              <a:buChar char="Ø"/>
            </a:pPr>
            <a:r>
              <a:rPr lang="en-US" dirty="0"/>
              <a:t>Sexually assaulted by Southside staff on plane after kickboxing competition</a:t>
            </a:r>
          </a:p>
          <a:p>
            <a:pPr>
              <a:spcAft>
                <a:spcPts val="1200"/>
              </a:spcAft>
              <a:buClr>
                <a:schemeClr val="accent1"/>
              </a:buClr>
              <a:buFont typeface="Wingdings" panose="05000000000000000000" pitchFamily="2" charset="2"/>
              <a:buChar char="Ø"/>
            </a:pPr>
            <a:r>
              <a:rPr lang="en-US" dirty="0"/>
              <a:t>Southside sought coverage under the policy, sexual abuse was excluded</a:t>
            </a:r>
          </a:p>
          <a:p>
            <a:pPr>
              <a:spcAft>
                <a:spcPts val="1200"/>
              </a:spcAft>
              <a:buClr>
                <a:schemeClr val="accent1"/>
              </a:buClr>
              <a:buFont typeface="Wingdings" panose="05000000000000000000" pitchFamily="2" charset="2"/>
              <a:buChar char="Ø"/>
            </a:pPr>
            <a:r>
              <a:rPr lang="en-US" dirty="0"/>
              <a:t>Focused on “negligent in its failure to supervise the plaintiff, ensure she was safe while on their premises and under their care and control….” </a:t>
            </a:r>
          </a:p>
          <a:p>
            <a:pPr>
              <a:spcAft>
                <a:spcPts val="1200"/>
              </a:spcAft>
              <a:buClr>
                <a:schemeClr val="accent1"/>
              </a:buClr>
              <a:buFont typeface="Wingdings" panose="05000000000000000000" pitchFamily="2" charset="2"/>
              <a:buChar char="Ø"/>
            </a:pPr>
            <a:r>
              <a:rPr lang="en-US" dirty="0"/>
              <a:t>Paragraph broad enough to trigger coverage under the policy – trial judge agreed</a:t>
            </a:r>
          </a:p>
          <a:p>
            <a:pPr>
              <a:spcAft>
                <a:spcPts val="1200"/>
              </a:spcAft>
              <a:buClr>
                <a:schemeClr val="accent1"/>
              </a:buClr>
              <a:buFont typeface="Wingdings" panose="05000000000000000000" pitchFamily="2" charset="2"/>
              <a:buChar char="Ø"/>
            </a:pPr>
            <a:r>
              <a:rPr lang="en-US" dirty="0"/>
              <a:t>Court of Appeal disagreed – no claims other than for sexual assault,  which was excluded – fully derivative</a:t>
            </a:r>
          </a:p>
          <a:p>
            <a:pPr>
              <a:spcAft>
                <a:spcPts val="1200"/>
              </a:spcAft>
              <a:buClr>
                <a:schemeClr val="accent1"/>
              </a:buClr>
              <a:buFont typeface="Wingdings" panose="05000000000000000000" pitchFamily="2" charset="2"/>
              <a:buChar char="Ø"/>
            </a:pPr>
            <a:r>
              <a:rPr lang="en-US" dirty="0"/>
              <a:t>Wording of abuse exclusion was clear and unambiguous</a:t>
            </a:r>
          </a:p>
          <a:p>
            <a:endParaRPr lang="en-US" dirty="0"/>
          </a:p>
        </p:txBody>
      </p:sp>
      <p:sp>
        <p:nvSpPr>
          <p:cNvPr id="4" name="Slide Number Placeholder 3">
            <a:extLst>
              <a:ext uri="{FF2B5EF4-FFF2-40B4-BE49-F238E27FC236}">
                <a16:creationId xmlns:a16="http://schemas.microsoft.com/office/drawing/2014/main" id="{730438F5-BBDD-4122-A89C-802CE2A39A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1735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5588-E6C9-4ADA-92BB-CB5529D01149}"/>
              </a:ext>
            </a:extLst>
          </p:cNvPr>
          <p:cNvSpPr>
            <a:spLocks noGrp="1"/>
          </p:cNvSpPr>
          <p:nvPr>
            <p:ph type="title"/>
          </p:nvPr>
        </p:nvSpPr>
        <p:spPr/>
        <p:txBody>
          <a:bodyPr>
            <a:normAutofit fontScale="90000"/>
          </a:bodyPr>
          <a:lstStyle/>
          <a:p>
            <a:br>
              <a:rPr lang="en-US" sz="3600" b="1" dirty="0">
                <a:solidFill>
                  <a:srgbClr val="0070C0"/>
                </a:solidFill>
              </a:rPr>
            </a:br>
            <a:r>
              <a:rPr lang="en-US" sz="3600" b="1" dirty="0">
                <a:solidFill>
                  <a:srgbClr val="0070C0"/>
                </a:solidFill>
              </a:rPr>
              <a:t>Knowledge is not Notice – </a:t>
            </a:r>
            <a:r>
              <a:rPr lang="en-US" sz="3600" b="1" i="1" dirty="0">
                <a:solidFill>
                  <a:srgbClr val="0070C0"/>
                </a:solidFill>
              </a:rPr>
              <a:t>Temple Insurance v. Aberdeen </a:t>
            </a:r>
            <a:r>
              <a:rPr lang="en-US" sz="3600" b="1" dirty="0">
                <a:solidFill>
                  <a:srgbClr val="0070C0"/>
                </a:solidFill>
              </a:rPr>
              <a:t>(</a:t>
            </a:r>
            <a:r>
              <a:rPr lang="en-US" sz="3600" b="1" dirty="0" err="1">
                <a:solidFill>
                  <a:srgbClr val="0070C0"/>
                </a:solidFill>
              </a:rPr>
              <a:t>SKCA</a:t>
            </a:r>
            <a:r>
              <a:rPr lang="en-US" sz="3600" b="1" dirty="0">
                <a:solidFill>
                  <a:srgbClr val="0070C0"/>
                </a:solidFill>
              </a:rPr>
              <a:t>)</a:t>
            </a:r>
            <a:br>
              <a:rPr lang="en-US" dirty="0"/>
            </a:br>
            <a:endParaRPr lang="en-US" dirty="0"/>
          </a:p>
        </p:txBody>
      </p:sp>
      <p:sp>
        <p:nvSpPr>
          <p:cNvPr id="3" name="Content Placeholder 2">
            <a:extLst>
              <a:ext uri="{FF2B5EF4-FFF2-40B4-BE49-F238E27FC236}">
                <a16:creationId xmlns:a16="http://schemas.microsoft.com/office/drawing/2014/main" id="{DC5F7491-DD04-42D8-BE1F-9F89B88D8C3F}"/>
              </a:ext>
            </a:extLst>
          </p:cNvPr>
          <p:cNvSpPr>
            <a:spLocks noGrp="1"/>
          </p:cNvSpPr>
          <p:nvPr>
            <p:ph idx="1"/>
          </p:nvPr>
        </p:nvSpPr>
        <p:spPr/>
        <p:txBody>
          <a:bodyPr>
            <a:normAutofit fontScale="70000" lnSpcReduction="20000"/>
          </a:bodyPr>
          <a:lstStyle/>
          <a:p>
            <a:pPr>
              <a:spcAft>
                <a:spcPts val="1200"/>
              </a:spcAft>
              <a:buClr>
                <a:schemeClr val="accent1"/>
              </a:buClr>
              <a:buFont typeface="Wingdings" panose="05000000000000000000" pitchFamily="2" charset="2"/>
              <a:buChar char="Ø"/>
            </a:pPr>
            <a:r>
              <a:rPr lang="en-US" dirty="0"/>
              <a:t>Temple issued Wrap Up Policy for seniors home project </a:t>
            </a:r>
          </a:p>
          <a:p>
            <a:pPr>
              <a:spcAft>
                <a:spcPts val="1200"/>
              </a:spcAft>
              <a:buClr>
                <a:schemeClr val="accent1"/>
              </a:buClr>
              <a:buFont typeface="Wingdings" panose="05000000000000000000" pitchFamily="2" charset="2"/>
              <a:buChar char="Ø"/>
            </a:pPr>
            <a:r>
              <a:rPr lang="en-US" dirty="0"/>
              <a:t>In 2014, owner mistakenly makes claim under the Policy</a:t>
            </a:r>
          </a:p>
          <a:p>
            <a:pPr>
              <a:spcAft>
                <a:spcPts val="1200"/>
              </a:spcAft>
              <a:buClr>
                <a:schemeClr val="accent1"/>
              </a:buClr>
              <a:buFont typeface="Wingdings" panose="05000000000000000000" pitchFamily="2" charset="2"/>
              <a:buChar char="Ø"/>
            </a:pPr>
            <a:r>
              <a:rPr lang="en-US" dirty="0"/>
              <a:t>IN 2015, owner sued the GC.  In 2017, GC issues 3</a:t>
            </a:r>
            <a:r>
              <a:rPr lang="en-US" baseline="30000" dirty="0"/>
              <a:t>rd</a:t>
            </a:r>
            <a:r>
              <a:rPr lang="en-US" dirty="0"/>
              <a:t> party claim against Aberdeen</a:t>
            </a:r>
          </a:p>
          <a:p>
            <a:pPr>
              <a:spcAft>
                <a:spcPts val="1200"/>
              </a:spcAft>
              <a:buClr>
                <a:schemeClr val="accent1"/>
              </a:buClr>
              <a:buFont typeface="Wingdings" panose="05000000000000000000" pitchFamily="2" charset="2"/>
              <a:buChar char="Ø"/>
            </a:pPr>
            <a:r>
              <a:rPr lang="en-US" dirty="0"/>
              <a:t> Aberdeen did not immediately notify Temple as they were unaware coverage was available. </a:t>
            </a:r>
          </a:p>
          <a:p>
            <a:pPr>
              <a:spcAft>
                <a:spcPts val="1200"/>
              </a:spcAft>
              <a:buClr>
                <a:schemeClr val="accent1"/>
              </a:buClr>
              <a:buFont typeface="Wingdings" panose="05000000000000000000" pitchFamily="2" charset="2"/>
              <a:buChar char="Ø"/>
            </a:pPr>
            <a:r>
              <a:rPr lang="en-US" dirty="0"/>
              <a:t>April 2018, Temple advises Aberdeen that it may be an insured.</a:t>
            </a:r>
          </a:p>
          <a:p>
            <a:pPr>
              <a:spcAft>
                <a:spcPts val="1200"/>
              </a:spcAft>
              <a:buClr>
                <a:schemeClr val="accent1"/>
              </a:buClr>
              <a:buFont typeface="Wingdings" panose="05000000000000000000" pitchFamily="2" charset="2"/>
              <a:buChar char="Ø"/>
            </a:pPr>
            <a:r>
              <a:rPr lang="en-US" dirty="0"/>
              <a:t>June 2018, Temple confirms defence will be provided on go forward basis.</a:t>
            </a:r>
          </a:p>
        </p:txBody>
      </p:sp>
      <p:sp>
        <p:nvSpPr>
          <p:cNvPr id="4" name="Slide Number Placeholder 3">
            <a:extLst>
              <a:ext uri="{FF2B5EF4-FFF2-40B4-BE49-F238E27FC236}">
                <a16:creationId xmlns:a16="http://schemas.microsoft.com/office/drawing/2014/main" id="{86EA6BA0-7138-4B8E-8E15-1D6BEBB262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2222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6F9E-7BCE-4D88-8358-0BA834D375F7}"/>
              </a:ext>
            </a:extLst>
          </p:cNvPr>
          <p:cNvSpPr>
            <a:spLocks noGrp="1"/>
          </p:cNvSpPr>
          <p:nvPr>
            <p:ph type="title"/>
          </p:nvPr>
        </p:nvSpPr>
        <p:spPr/>
        <p:txBody>
          <a:bodyPr>
            <a:normAutofit fontScale="90000"/>
          </a:bodyPr>
          <a:lstStyle/>
          <a:p>
            <a:br>
              <a:rPr lang="en-US" sz="3600" b="1" dirty="0">
                <a:solidFill>
                  <a:srgbClr val="0070C0"/>
                </a:solidFill>
              </a:rPr>
            </a:br>
            <a:r>
              <a:rPr lang="en-US" sz="3600" b="1" i="1" dirty="0">
                <a:solidFill>
                  <a:srgbClr val="0070C0"/>
                </a:solidFill>
              </a:rPr>
              <a:t>Temple Insurance v. Aberdeen </a:t>
            </a:r>
            <a:r>
              <a:rPr lang="en-US" sz="3600" b="1" dirty="0">
                <a:solidFill>
                  <a:srgbClr val="0070C0"/>
                </a:solidFill>
              </a:rPr>
              <a:t>(</a:t>
            </a:r>
            <a:r>
              <a:rPr lang="en-US" sz="3600" b="1" dirty="0" err="1">
                <a:solidFill>
                  <a:srgbClr val="0070C0"/>
                </a:solidFill>
              </a:rPr>
              <a:t>SKCA</a:t>
            </a:r>
            <a:r>
              <a:rPr lang="en-US" sz="3600" b="1" dirty="0">
                <a:solidFill>
                  <a:srgbClr val="0070C0"/>
                </a:solidFill>
              </a:rPr>
              <a:t>)</a:t>
            </a:r>
            <a:br>
              <a:rPr lang="en-US" dirty="0"/>
            </a:br>
            <a:endParaRPr lang="en-US" dirty="0"/>
          </a:p>
        </p:txBody>
      </p:sp>
      <p:sp>
        <p:nvSpPr>
          <p:cNvPr id="3" name="Content Placeholder 2">
            <a:extLst>
              <a:ext uri="{FF2B5EF4-FFF2-40B4-BE49-F238E27FC236}">
                <a16:creationId xmlns:a16="http://schemas.microsoft.com/office/drawing/2014/main" id="{77FC03EB-3223-464B-B7B5-BE73EC6E6DEA}"/>
              </a:ext>
            </a:extLst>
          </p:cNvPr>
          <p:cNvSpPr>
            <a:spLocks noGrp="1"/>
          </p:cNvSpPr>
          <p:nvPr>
            <p:ph idx="1"/>
          </p:nvPr>
        </p:nvSpPr>
        <p:spPr>
          <a:xfrm>
            <a:off x="755576" y="1268760"/>
            <a:ext cx="7869560" cy="4392489"/>
          </a:xfrm>
        </p:spPr>
        <p:txBody>
          <a:bodyPr>
            <a:noAutofit/>
          </a:bodyPr>
          <a:lstStyle/>
          <a:p>
            <a:pPr>
              <a:spcAft>
                <a:spcPts val="1200"/>
              </a:spcAft>
              <a:buClr>
                <a:schemeClr val="accent1"/>
              </a:buClr>
              <a:buFont typeface="Wingdings" panose="05000000000000000000" pitchFamily="2" charset="2"/>
              <a:buChar char="Ø"/>
            </a:pPr>
            <a:r>
              <a:rPr lang="en-US" sz="1800" dirty="0"/>
              <a:t>Aberdeen sought defence costs incurred between 2014 and 2018</a:t>
            </a:r>
          </a:p>
          <a:p>
            <a:pPr>
              <a:spcAft>
                <a:spcPts val="1200"/>
              </a:spcAft>
              <a:buClr>
                <a:schemeClr val="accent1"/>
              </a:buClr>
              <a:buFont typeface="Wingdings" panose="05000000000000000000" pitchFamily="2" charset="2"/>
              <a:buChar char="Ø"/>
            </a:pPr>
            <a:r>
              <a:rPr lang="en-US" sz="1800" dirty="0"/>
              <a:t>Key Policy Provision:  Written notice containing sufficient particulars shall be given </a:t>
            </a:r>
            <a:r>
              <a:rPr lang="en-US" sz="1800" b="1" u="sng" dirty="0"/>
              <a:t>by and for </a:t>
            </a:r>
            <a:r>
              <a:rPr lang="en-US" sz="1800" dirty="0"/>
              <a:t>the Insured.</a:t>
            </a:r>
          </a:p>
          <a:p>
            <a:pPr>
              <a:spcAft>
                <a:spcPts val="1200"/>
              </a:spcAft>
              <a:buClr>
                <a:schemeClr val="accent1"/>
              </a:buClr>
              <a:buFont typeface="Wingdings" panose="05000000000000000000" pitchFamily="2" charset="2"/>
              <a:buChar char="Ø"/>
            </a:pPr>
            <a:r>
              <a:rPr lang="en-US" sz="1800" dirty="0"/>
              <a:t>Issue One: When did Temple have notice?  </a:t>
            </a:r>
          </a:p>
          <a:p>
            <a:pPr lvl="1">
              <a:spcAft>
                <a:spcPts val="1200"/>
              </a:spcAft>
              <a:buClr>
                <a:schemeClr val="accent1"/>
              </a:buClr>
              <a:buFont typeface="Wingdings" panose="05000000000000000000" pitchFamily="2" charset="2"/>
              <a:buChar char="Ø"/>
            </a:pPr>
            <a:r>
              <a:rPr lang="en-US" sz="1800" dirty="0"/>
              <a:t>Was the owners mistaken claim in 2014 notice of the 2017 3</a:t>
            </a:r>
            <a:r>
              <a:rPr lang="en-US" sz="1800" baseline="30000" dirty="0"/>
              <a:t>rd</a:t>
            </a:r>
            <a:r>
              <a:rPr lang="en-US" sz="1800" dirty="0"/>
              <a:t> Party Claim?</a:t>
            </a:r>
          </a:p>
          <a:p>
            <a:pPr lvl="1">
              <a:spcAft>
                <a:spcPts val="1200"/>
              </a:spcAft>
              <a:buClr>
                <a:schemeClr val="accent1"/>
              </a:buClr>
              <a:buFont typeface="Wingdings" panose="05000000000000000000" pitchFamily="2" charset="2"/>
              <a:buChar char="Ø"/>
            </a:pPr>
            <a:r>
              <a:rPr lang="en-US" sz="1800" dirty="0"/>
              <a:t>NO.</a:t>
            </a:r>
          </a:p>
          <a:p>
            <a:pPr lvl="1">
              <a:spcAft>
                <a:spcPts val="1200"/>
              </a:spcAft>
              <a:buClr>
                <a:schemeClr val="accent1"/>
              </a:buClr>
              <a:buFont typeface="Wingdings" panose="05000000000000000000" pitchFamily="2" charset="2"/>
              <a:buChar char="Ø"/>
            </a:pPr>
            <a:r>
              <a:rPr lang="en-US" sz="1800" dirty="0"/>
              <a:t>Owner’s claim was not made by and for Insured</a:t>
            </a:r>
          </a:p>
          <a:p>
            <a:pPr lvl="1">
              <a:spcAft>
                <a:spcPts val="1200"/>
              </a:spcAft>
              <a:buClr>
                <a:schemeClr val="accent1"/>
              </a:buClr>
              <a:buFont typeface="Wingdings" panose="05000000000000000000" pitchFamily="2" charset="2"/>
              <a:buChar char="Ø"/>
            </a:pPr>
            <a:r>
              <a:rPr lang="en-US" sz="1800" dirty="0"/>
              <a:t>No effective knowledge of eventual 3</a:t>
            </a:r>
            <a:r>
              <a:rPr lang="en-US" sz="1800" baseline="30000" dirty="0"/>
              <a:t>rd</a:t>
            </a:r>
            <a:r>
              <a:rPr lang="en-US" sz="1800" dirty="0"/>
              <a:t> party claim</a:t>
            </a:r>
          </a:p>
          <a:p>
            <a:pPr lvl="1">
              <a:spcAft>
                <a:spcPts val="1200"/>
              </a:spcAft>
              <a:buClr>
                <a:schemeClr val="accent1"/>
              </a:buClr>
              <a:buFont typeface="Wingdings" panose="05000000000000000000" pitchFamily="2" charset="2"/>
              <a:buChar char="Ø"/>
            </a:pPr>
            <a:r>
              <a:rPr lang="en-US" sz="1800" dirty="0"/>
              <a:t>Speculative: knowledge of claim not issued</a:t>
            </a:r>
          </a:p>
        </p:txBody>
      </p:sp>
      <p:sp>
        <p:nvSpPr>
          <p:cNvPr id="4" name="Slide Number Placeholder 3">
            <a:extLst>
              <a:ext uri="{FF2B5EF4-FFF2-40B4-BE49-F238E27FC236}">
                <a16:creationId xmlns:a16="http://schemas.microsoft.com/office/drawing/2014/main" id="{948AC8D6-6FD3-4F5E-A6C9-4BBED2581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3203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6F9E-7BCE-4D88-8358-0BA834D375F7}"/>
              </a:ext>
            </a:extLst>
          </p:cNvPr>
          <p:cNvSpPr>
            <a:spLocks noGrp="1"/>
          </p:cNvSpPr>
          <p:nvPr>
            <p:ph type="title"/>
          </p:nvPr>
        </p:nvSpPr>
        <p:spPr/>
        <p:txBody>
          <a:bodyPr>
            <a:normAutofit fontScale="90000"/>
          </a:bodyPr>
          <a:lstStyle/>
          <a:p>
            <a:br>
              <a:rPr lang="en-US" sz="3600" b="1" dirty="0">
                <a:solidFill>
                  <a:srgbClr val="0070C0"/>
                </a:solidFill>
              </a:rPr>
            </a:br>
            <a:r>
              <a:rPr lang="en-US" sz="3600" b="1" i="1" dirty="0">
                <a:solidFill>
                  <a:srgbClr val="0070C0"/>
                </a:solidFill>
              </a:rPr>
              <a:t>Temple Insurance v. Aberdeen </a:t>
            </a:r>
            <a:r>
              <a:rPr lang="en-US" sz="3600" b="1" dirty="0">
                <a:solidFill>
                  <a:srgbClr val="0070C0"/>
                </a:solidFill>
              </a:rPr>
              <a:t>(</a:t>
            </a:r>
            <a:r>
              <a:rPr lang="en-US" sz="3600" b="1" dirty="0" err="1">
                <a:solidFill>
                  <a:srgbClr val="0070C0"/>
                </a:solidFill>
              </a:rPr>
              <a:t>SKCA</a:t>
            </a:r>
            <a:r>
              <a:rPr lang="en-US" sz="3600" b="1" dirty="0">
                <a:solidFill>
                  <a:srgbClr val="0070C0"/>
                </a:solidFill>
              </a:rPr>
              <a:t>)</a:t>
            </a:r>
            <a:br>
              <a:rPr lang="en-US" dirty="0"/>
            </a:br>
            <a:endParaRPr lang="en-US" dirty="0"/>
          </a:p>
        </p:txBody>
      </p:sp>
      <p:sp>
        <p:nvSpPr>
          <p:cNvPr id="3" name="Content Placeholder 2">
            <a:extLst>
              <a:ext uri="{FF2B5EF4-FFF2-40B4-BE49-F238E27FC236}">
                <a16:creationId xmlns:a16="http://schemas.microsoft.com/office/drawing/2014/main" id="{77FC03EB-3223-464B-B7B5-BE73EC6E6DEA}"/>
              </a:ext>
            </a:extLst>
          </p:cNvPr>
          <p:cNvSpPr>
            <a:spLocks noGrp="1"/>
          </p:cNvSpPr>
          <p:nvPr>
            <p:ph idx="1"/>
          </p:nvPr>
        </p:nvSpPr>
        <p:spPr>
          <a:xfrm>
            <a:off x="755576" y="1268760"/>
            <a:ext cx="7869560" cy="4392489"/>
          </a:xfrm>
        </p:spPr>
        <p:txBody>
          <a:bodyPr>
            <a:noAutofit/>
          </a:bodyPr>
          <a:lstStyle/>
          <a:p>
            <a:pPr>
              <a:spcAft>
                <a:spcPts val="1200"/>
              </a:spcAft>
              <a:buClr>
                <a:schemeClr val="accent1"/>
              </a:buClr>
              <a:buFont typeface="Wingdings" panose="05000000000000000000" pitchFamily="2" charset="2"/>
              <a:buChar char="Ø"/>
            </a:pPr>
            <a:r>
              <a:rPr lang="en-US" sz="2000" dirty="0"/>
              <a:t>Issue Two:   Is Temple liable for pre 2018 defence costs</a:t>
            </a:r>
          </a:p>
          <a:p>
            <a:pPr lvl="1">
              <a:spcAft>
                <a:spcPts val="1200"/>
              </a:spcAft>
              <a:buClr>
                <a:schemeClr val="accent1"/>
              </a:buClr>
              <a:buFont typeface="Wingdings" panose="05000000000000000000" pitchFamily="2" charset="2"/>
              <a:buChar char="Ø"/>
            </a:pPr>
            <a:r>
              <a:rPr lang="en-US" sz="2000" dirty="0"/>
              <a:t>NO.</a:t>
            </a:r>
          </a:p>
          <a:p>
            <a:pPr lvl="1">
              <a:spcAft>
                <a:spcPts val="1200"/>
              </a:spcAft>
              <a:buClr>
                <a:schemeClr val="accent1"/>
              </a:buClr>
              <a:buFont typeface="Wingdings" panose="05000000000000000000" pitchFamily="2" charset="2"/>
              <a:buChar char="Ø"/>
            </a:pPr>
            <a:r>
              <a:rPr lang="en-US" sz="2000" dirty="0"/>
              <a:t>Exclusion for voluntary payments applies</a:t>
            </a:r>
          </a:p>
          <a:p>
            <a:pPr lvl="1">
              <a:spcAft>
                <a:spcPts val="1200"/>
              </a:spcAft>
              <a:buClr>
                <a:schemeClr val="accent1"/>
              </a:buClr>
              <a:buFont typeface="Wingdings" panose="05000000000000000000" pitchFamily="2" charset="2"/>
              <a:buChar char="Ø"/>
            </a:pPr>
            <a:r>
              <a:rPr lang="en-US" sz="2000" dirty="0"/>
              <a:t>Exclusion not limited to date of notice</a:t>
            </a:r>
          </a:p>
          <a:p>
            <a:pPr lvl="1">
              <a:spcAft>
                <a:spcPts val="1200"/>
              </a:spcAft>
              <a:buClr>
                <a:schemeClr val="accent1"/>
              </a:buClr>
              <a:buFont typeface="Wingdings" panose="05000000000000000000" pitchFamily="2" charset="2"/>
              <a:buChar char="Ø"/>
            </a:pPr>
            <a:r>
              <a:rPr lang="en-US" sz="2000" dirty="0"/>
              <a:t>Fact that insured was not aware it was an insured is irrelevant</a:t>
            </a:r>
          </a:p>
          <a:p>
            <a:pPr lvl="1">
              <a:spcAft>
                <a:spcPts val="1200"/>
              </a:spcAft>
              <a:buClr>
                <a:schemeClr val="accent1"/>
              </a:buClr>
              <a:buFont typeface="Wingdings" panose="05000000000000000000" pitchFamily="2" charset="2"/>
              <a:buChar char="Ø"/>
            </a:pPr>
            <a:r>
              <a:rPr lang="en-US" sz="2000" dirty="0"/>
              <a:t>Insurer cannot be in any worse because it has notice than if it did not</a:t>
            </a:r>
          </a:p>
          <a:p>
            <a:pPr lvl="2">
              <a:spcAft>
                <a:spcPts val="1200"/>
              </a:spcAft>
              <a:buClr>
                <a:schemeClr val="accent1"/>
              </a:buClr>
              <a:buFont typeface="Wingdings" panose="05000000000000000000" pitchFamily="2" charset="2"/>
              <a:buChar char="Ø"/>
            </a:pPr>
            <a:r>
              <a:rPr lang="en-US" sz="2000" dirty="0"/>
              <a:t>Insure cannot be expected to seek out all potential insurers and remind them of coverage</a:t>
            </a:r>
          </a:p>
        </p:txBody>
      </p:sp>
      <p:sp>
        <p:nvSpPr>
          <p:cNvPr id="4" name="Slide Number Placeholder 3">
            <a:extLst>
              <a:ext uri="{FF2B5EF4-FFF2-40B4-BE49-F238E27FC236}">
                <a16:creationId xmlns:a16="http://schemas.microsoft.com/office/drawing/2014/main" id="{948AC8D6-6FD3-4F5E-A6C9-4BBED2581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867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B99A-26BB-4CBB-8AD4-3ECB5BF6E0FF}"/>
              </a:ext>
            </a:extLst>
          </p:cNvPr>
          <p:cNvSpPr>
            <a:spLocks noGrp="1"/>
          </p:cNvSpPr>
          <p:nvPr>
            <p:ph type="title"/>
          </p:nvPr>
        </p:nvSpPr>
        <p:spPr/>
        <p:txBody>
          <a:bodyPr>
            <a:normAutofit/>
          </a:bodyPr>
          <a:lstStyle/>
          <a:p>
            <a:r>
              <a:rPr lang="en-US" sz="3200" b="1" dirty="0">
                <a:solidFill>
                  <a:srgbClr val="0070C0"/>
                </a:solidFill>
              </a:rPr>
              <a:t>The paper chase: </a:t>
            </a:r>
            <a:r>
              <a:rPr lang="en-US" sz="3200" b="1" i="1" dirty="0">
                <a:solidFill>
                  <a:srgbClr val="0070C0"/>
                </a:solidFill>
              </a:rPr>
              <a:t>Van </a:t>
            </a:r>
            <a:r>
              <a:rPr lang="en-US" sz="3200" b="1" i="1" dirty="0" err="1">
                <a:solidFill>
                  <a:srgbClr val="0070C0"/>
                </a:solidFill>
              </a:rPr>
              <a:t>Huizen</a:t>
            </a:r>
            <a:r>
              <a:rPr lang="en-US" sz="3200" b="1" i="1" dirty="0">
                <a:solidFill>
                  <a:srgbClr val="0070C0"/>
                </a:solidFill>
              </a:rPr>
              <a:t> v. </a:t>
            </a:r>
            <a:r>
              <a:rPr lang="en-US" sz="3200" b="1" i="1" dirty="0" err="1">
                <a:solidFill>
                  <a:srgbClr val="0070C0"/>
                </a:solidFill>
              </a:rPr>
              <a:t>Trisura</a:t>
            </a:r>
            <a:r>
              <a:rPr lang="en-US" sz="3200" b="1" i="1" dirty="0">
                <a:solidFill>
                  <a:srgbClr val="0070C0"/>
                </a:solidFill>
              </a:rPr>
              <a:t> Guarantee Insurance Company</a:t>
            </a:r>
            <a:r>
              <a:rPr lang="en-US" sz="3200" b="1" dirty="0">
                <a:solidFill>
                  <a:srgbClr val="0070C0"/>
                </a:solidFill>
              </a:rPr>
              <a:t> (ONCA) </a:t>
            </a:r>
            <a:endParaRPr lang="en-US" sz="3200" dirty="0">
              <a:solidFill>
                <a:srgbClr val="0070C0"/>
              </a:solidFill>
            </a:endParaRPr>
          </a:p>
        </p:txBody>
      </p:sp>
      <p:sp>
        <p:nvSpPr>
          <p:cNvPr id="3" name="Content Placeholder 2">
            <a:extLst>
              <a:ext uri="{FF2B5EF4-FFF2-40B4-BE49-F238E27FC236}">
                <a16:creationId xmlns:a16="http://schemas.microsoft.com/office/drawing/2014/main" id="{94FAAE70-84BA-4B26-8180-E52DA7983EA6}"/>
              </a:ext>
            </a:extLst>
          </p:cNvPr>
          <p:cNvSpPr>
            <a:spLocks noGrp="1"/>
          </p:cNvSpPr>
          <p:nvPr>
            <p:ph idx="1"/>
          </p:nvPr>
        </p:nvSpPr>
        <p:spPr>
          <a:xfrm>
            <a:off x="637220" y="1417638"/>
            <a:ext cx="7869560" cy="4032448"/>
          </a:xfrm>
        </p:spPr>
        <p:txBody>
          <a:bodyPr>
            <a:normAutofit fontScale="25000" lnSpcReduction="20000"/>
          </a:bodyPr>
          <a:lstStyle/>
          <a:p>
            <a:pPr>
              <a:spcAft>
                <a:spcPts val="1200"/>
              </a:spcAft>
              <a:buClr>
                <a:schemeClr val="accent1"/>
              </a:buClr>
              <a:buFont typeface="Wingdings" panose="05000000000000000000" pitchFamily="2" charset="2"/>
              <a:buChar char="Ø"/>
            </a:pPr>
            <a:r>
              <a:rPr lang="en-US" sz="6400" dirty="0"/>
              <a:t>Insurance policy vs insurance contract – impact on duty to defend</a:t>
            </a:r>
          </a:p>
          <a:p>
            <a:pPr>
              <a:spcAft>
                <a:spcPts val="1200"/>
              </a:spcAft>
              <a:buClr>
                <a:schemeClr val="accent1"/>
              </a:buClr>
              <a:buFont typeface="Wingdings" panose="05000000000000000000" pitchFamily="2" charset="2"/>
              <a:buChar char="Ø"/>
            </a:pPr>
            <a:r>
              <a:rPr lang="en-US" sz="6400" dirty="0"/>
              <a:t>Professional liability insurance policy, i.e., the master policy, to the Appraisal Institute of Canada (AIC). Coverage under master policy extended to AIC members by individual application. </a:t>
            </a:r>
          </a:p>
          <a:p>
            <a:pPr>
              <a:spcAft>
                <a:spcPts val="1200"/>
              </a:spcAft>
              <a:buClr>
                <a:schemeClr val="accent1"/>
              </a:buClr>
              <a:buFont typeface="Wingdings" panose="05000000000000000000" pitchFamily="2" charset="2"/>
              <a:buChar char="Ø"/>
            </a:pPr>
            <a:r>
              <a:rPr lang="en-US" sz="6400" dirty="0"/>
              <a:t>Individual certificate of insurance issued to each member</a:t>
            </a:r>
          </a:p>
          <a:p>
            <a:pPr>
              <a:spcAft>
                <a:spcPts val="1200"/>
              </a:spcAft>
              <a:buClr>
                <a:schemeClr val="accent1"/>
              </a:buClr>
              <a:buFont typeface="Wingdings" panose="05000000000000000000" pitchFamily="2" charset="2"/>
              <a:buChar char="Ø"/>
            </a:pPr>
            <a:r>
              <a:rPr lang="en-US" sz="6400" dirty="0"/>
              <a:t>Statutory definitions of “contract” and “policy” - Insurance Act. </a:t>
            </a:r>
          </a:p>
          <a:p>
            <a:pPr>
              <a:spcAft>
                <a:spcPts val="1200"/>
              </a:spcAft>
              <a:buClr>
                <a:schemeClr val="accent1"/>
              </a:buClr>
              <a:buFont typeface="Wingdings" panose="05000000000000000000" pitchFamily="2" charset="2"/>
              <a:buChar char="Ø"/>
            </a:pPr>
            <a:r>
              <a:rPr lang="en-US" sz="6400" dirty="0"/>
              <a:t>Insurance policies - instruments, do not create legal obligations, recitation of terms and conditions that do not attach to a particular person or object</a:t>
            </a:r>
          </a:p>
          <a:p>
            <a:pPr>
              <a:spcAft>
                <a:spcPts val="1200"/>
              </a:spcAft>
              <a:buClr>
                <a:schemeClr val="accent1"/>
              </a:buClr>
              <a:buFont typeface="Wingdings" panose="05000000000000000000" pitchFamily="2" charset="2"/>
              <a:buChar char="Ø"/>
            </a:pPr>
            <a:r>
              <a:rPr lang="en-US" sz="6400" dirty="0"/>
              <a:t>Insurance contract - contractual obligations between the parties. Need offer and acceptance, agreement on material terms, the premium, the nature and duration of the risk to be covered, etc.</a:t>
            </a:r>
          </a:p>
          <a:p>
            <a:pPr>
              <a:spcAft>
                <a:spcPts val="1200"/>
              </a:spcAft>
              <a:buClr>
                <a:schemeClr val="accent1"/>
              </a:buClr>
              <a:buFont typeface="Wingdings" panose="05000000000000000000" pitchFamily="2" charset="2"/>
              <a:buChar char="Ø"/>
            </a:pPr>
            <a:r>
              <a:rPr lang="en-US" sz="6400" dirty="0"/>
              <a:t>Court: master policy not binding agreement on its own, set out terms offered. Each AIC member must apply for it, and reach agreement.  Certificate merely evidences contract.</a:t>
            </a:r>
          </a:p>
          <a:p>
            <a:endParaRPr lang="en-US" dirty="0"/>
          </a:p>
        </p:txBody>
      </p:sp>
      <p:sp>
        <p:nvSpPr>
          <p:cNvPr id="4" name="Slide Number Placeholder 3">
            <a:extLst>
              <a:ext uri="{FF2B5EF4-FFF2-40B4-BE49-F238E27FC236}">
                <a16:creationId xmlns:a16="http://schemas.microsoft.com/office/drawing/2014/main" id="{B61FF189-2FFB-4C34-B675-1EC56FD96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CAEC-6F56-4A06-824A-B93D411FAAB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352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 i m a n a g e ! 6 0 5 8 8 0 4 . 1 < / d o c u m e n t i d >  
     < s e n d e r i d > T N E W N H A M < / s e n d e r i d >  
     < s e n d e r e m a i l > T N E W N H A M @ D O L D E N . C O M < / s e n d e r e m a i l >  
     < l a s t m o d i f i e d > 2 0 2 1 - 1 1 - 2 2 T 1 0 : 3 3 : 2 6 . 0 0 0 0 0 0 0 - 0 8 : 0 0 < / l a s t m o d i f i e d >  
     < d a t a b a s e > i m a n a g e < / d a t a b a s e >  
 < / p r o p e r t i e s > 
</file>

<file path=docProps/app.xml><?xml version="1.0" encoding="utf-8"?>
<Properties xmlns="http://schemas.openxmlformats.org/officeDocument/2006/extended-properties" xmlns:vt="http://schemas.openxmlformats.org/officeDocument/2006/docPropsVTypes">
  <Template>DWF1</Template>
  <TotalTime>4701</TotalTime>
  <Words>8374</Words>
  <Application>Microsoft Office PowerPoint</Application>
  <PresentationFormat>On-screen Show (4:3)</PresentationFormat>
  <Paragraphs>955</Paragraphs>
  <Slides>106</Slides>
  <Notes>70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106</vt:i4>
      </vt:variant>
    </vt:vector>
  </HeadingPairs>
  <TitlesOfParts>
    <vt:vector size="114" baseType="lpstr">
      <vt:lpstr>Arial</vt:lpstr>
      <vt:lpstr>Book Antiqua</vt:lpstr>
      <vt:lpstr>Calibri</vt:lpstr>
      <vt:lpstr>Lucida Bright</vt:lpstr>
      <vt:lpstr>Times New Roman</vt:lpstr>
      <vt:lpstr>Wingdings</vt:lpstr>
      <vt:lpstr>Office Theme</vt:lpstr>
      <vt:lpstr>1_Office Theme</vt:lpstr>
      <vt:lpstr> 2021 Insurance Seminar:  A Year in Reflection</vt:lpstr>
      <vt:lpstr>Our Firm</vt:lpstr>
      <vt:lpstr>Covid-19: case law review</vt:lpstr>
      <vt:lpstr>What we plan to discuss</vt:lpstr>
      <vt:lpstr>What is a Covid-19 BI claim?</vt:lpstr>
      <vt:lpstr>Contentious wordings/coverages</vt:lpstr>
      <vt:lpstr>Business income – sample wording</vt:lpstr>
      <vt:lpstr>FBI/notifiable disease – sample wording</vt:lpstr>
      <vt:lpstr>Civil authority and access – sample wording</vt:lpstr>
      <vt:lpstr>Virus/contamination exclusions </vt:lpstr>
      <vt:lpstr>The UK test case</vt:lpstr>
      <vt:lpstr>The UK test case</vt:lpstr>
      <vt:lpstr>UK test case – disease clauses</vt:lpstr>
      <vt:lpstr>UK test case – disease clauses</vt:lpstr>
      <vt:lpstr>UK test case – “prevention of access” coverage</vt:lpstr>
      <vt:lpstr>UK test case – “prevention of access” coverage</vt:lpstr>
      <vt:lpstr>UK test case - causation</vt:lpstr>
      <vt:lpstr>UK test case - causation</vt:lpstr>
      <vt:lpstr>UK test case – trends clauses</vt:lpstr>
      <vt:lpstr>The UK test case</vt:lpstr>
      <vt:lpstr>Ontario class action certifications</vt:lpstr>
      <vt:lpstr>Ontario class action certifications</vt:lpstr>
      <vt:lpstr>Ontario class action certifications</vt:lpstr>
      <vt:lpstr>Recent BC and Ontario Court of Appeal cases on “physical damage”</vt:lpstr>
      <vt:lpstr>Prosperity Electric v. Aviva (BCCA)</vt:lpstr>
      <vt:lpstr>Prosperity Electric v. Aviva (BCCA)</vt:lpstr>
      <vt:lpstr> MDS v. Factory Mutual (ONCA) </vt:lpstr>
      <vt:lpstr>MDS v. Factory Mutual (ONCA) </vt:lpstr>
      <vt:lpstr>Covid-19 cases in the US</vt:lpstr>
      <vt:lpstr>Merits Rulings on Motions to Dismiss in State Court</vt:lpstr>
      <vt:lpstr>Merits Rulings on Motions to Dismiss in Federal Court</vt:lpstr>
      <vt:lpstr>Covid-19 cases in the US</vt:lpstr>
      <vt:lpstr>PowerPoint Presentation</vt:lpstr>
      <vt:lpstr>Canadian Cyber Liability in 2021 </vt:lpstr>
      <vt:lpstr>PowerPoint Presentation</vt:lpstr>
      <vt:lpstr>Released February, 2020</vt:lpstr>
      <vt:lpstr>Agenda </vt:lpstr>
      <vt:lpstr> Canadian Privacy  Class Actions</vt:lpstr>
      <vt:lpstr>Canadian Privacy Class Actions</vt:lpstr>
      <vt:lpstr>Canadian Privacy Class Actions 2020-2021</vt:lpstr>
      <vt:lpstr>Canadian Privacy Class Actions 2020-2021</vt:lpstr>
      <vt:lpstr>Canadian Privacy Class Actions</vt:lpstr>
      <vt:lpstr>Lamoureux v. OCRCWM (Quebec)</vt:lpstr>
      <vt:lpstr>Lamoureux v. OCRCWM (Quebec)</vt:lpstr>
      <vt:lpstr>Lamoureux v. OCRCWM (Quebec)</vt:lpstr>
      <vt:lpstr>Agnew-Americano v. Equifax Canada  (Ontario)</vt:lpstr>
      <vt:lpstr>Owsianik v. Equifax (Ontario)</vt:lpstr>
      <vt:lpstr>Owsianik v. Equifax (Ontario)</vt:lpstr>
      <vt:lpstr>Owsianik v. Equifax (Ontario)</vt:lpstr>
      <vt:lpstr>Owsianik v. Equifax (Ontario)</vt:lpstr>
      <vt:lpstr>Owsianik v. Equifax (Ontario)</vt:lpstr>
      <vt:lpstr>Owsianik v. Equifax (Ontario)</vt:lpstr>
      <vt:lpstr>Owsianik v. Equifax (Ontario)</vt:lpstr>
      <vt:lpstr>Del Giudice v. Thompson (Ontario)</vt:lpstr>
      <vt:lpstr>Obodo v. Trans Union of Canada, Inc. (Ontario)</vt:lpstr>
      <vt:lpstr>Recent Privacy Commissioner Decisions</vt:lpstr>
      <vt:lpstr>Recent Privacy Commissioner Decisions </vt:lpstr>
      <vt:lpstr>Cadillac Fairview</vt:lpstr>
      <vt:lpstr>Cadillac Fairview</vt:lpstr>
      <vt:lpstr>Desjardins Breach</vt:lpstr>
      <vt:lpstr>Desjardins Breach</vt:lpstr>
      <vt:lpstr>Desjardins Breach</vt:lpstr>
      <vt:lpstr>Desjardins Breach</vt:lpstr>
      <vt:lpstr>What’s Hot &amp; On the Radar </vt:lpstr>
      <vt:lpstr>What’s Hot &amp; On the Radar </vt:lpstr>
      <vt:lpstr>Facebook 1</vt:lpstr>
      <vt:lpstr>Facebook 2</vt:lpstr>
      <vt:lpstr>Facebook 1 &amp; 2</vt:lpstr>
      <vt:lpstr>Google Reference (T-1779-18) (Federal Court)</vt:lpstr>
      <vt:lpstr>Google Reference</vt:lpstr>
      <vt:lpstr>Google Reference</vt:lpstr>
      <vt:lpstr>Google Reference</vt:lpstr>
      <vt:lpstr>Google Reference</vt:lpstr>
      <vt:lpstr>Google Reference</vt:lpstr>
      <vt:lpstr>Bill C-11: New Privacy Regime</vt:lpstr>
      <vt:lpstr>Bill C-11: Context</vt:lpstr>
      <vt:lpstr>Bill C-11: Context</vt:lpstr>
      <vt:lpstr>Bill C-11: What is the Same?</vt:lpstr>
      <vt:lpstr>CPPA: Key Changes</vt:lpstr>
      <vt:lpstr>CPPA: Overview of Regime</vt:lpstr>
      <vt:lpstr>CPPA: Penalty Recommendations</vt:lpstr>
      <vt:lpstr>New Tribunal</vt:lpstr>
      <vt:lpstr>CPPA: Penalties</vt:lpstr>
      <vt:lpstr>CPPA: New Cause of Action</vt:lpstr>
      <vt:lpstr>Bill C-11: Takeaways</vt:lpstr>
      <vt:lpstr>Questions?</vt:lpstr>
      <vt:lpstr>  Top 10 Canadian coverage cases in 2020</vt:lpstr>
      <vt:lpstr>A sinking workmanship exclusion? Condo Corp. 9312374 v. Aviva (ABCA)</vt:lpstr>
      <vt:lpstr>Unlimited Limits?  Surespan Structures v. Lloyd’s (BCCA)</vt:lpstr>
      <vt:lpstr>Hide and Sneak:  Nagy v. BCAA (BCCA)</vt:lpstr>
      <vt:lpstr>Duelling Duties: Markham v. AIG (ONCA)</vt:lpstr>
      <vt:lpstr>Additionally Insured? For What?:  Sky Clean v. Economical (ONCA)</vt:lpstr>
      <vt:lpstr> When Being Used is not being “Put to Use”: Constructions Reliance Inc. v. Temple (QCCA) </vt:lpstr>
      <vt:lpstr> Constructions Reliance Inc. v. Temple (QCCA) </vt:lpstr>
      <vt:lpstr>But is it negligence? Southside Muay Thai Academy Corp. v. Aviva (ONCA)</vt:lpstr>
      <vt:lpstr> Knowledge is not Notice – Temple Insurance v. Aberdeen (SKCA) </vt:lpstr>
      <vt:lpstr> Temple Insurance v. Aberdeen (SKCA) </vt:lpstr>
      <vt:lpstr> Temple Insurance v. Aberdeen (SKCA) </vt:lpstr>
      <vt:lpstr>The paper chase: Van Huizen v. Trisura Guarantee Insurance Company (ONCA) </vt:lpstr>
      <vt:lpstr>Illusory Exclusions? Terratech inc. et SNC-Lavalin Environnement inc. v. Deguise (QCCA)</vt:lpstr>
      <vt:lpstr>Terratech inc. et SNC-Lavalin Environnement inc. v. Deguise (QCCA) </vt:lpstr>
      <vt:lpstr>Terratech inc. et SNC-Lavalin Environnement inc. v. Deguise (QCCA) </vt:lpstr>
      <vt:lpstr>Terratech inc. et SNC-Lavalin Environnement inc. v. Deguise (QCCA) </vt:lpstr>
      <vt:lpstr>Terratech inc. et SNC-Lavalin Environnement inc. v. Deguise (QCCA) </vt:lpstr>
      <vt:lpstr>PowerPoint Presentation</vt:lpstr>
      <vt:lpstr> DOLDEN WALLACE FOLICK LLP Canada’s Specialty Insurance Firm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Abrahams</dc:creator>
  <cp:lastModifiedBy>Tom Newnham</cp:lastModifiedBy>
  <cp:revision>403</cp:revision>
  <cp:lastPrinted>2019-02-09T00:55:05Z</cp:lastPrinted>
  <dcterms:created xsi:type="dcterms:W3CDTF">2019-01-16T17:24:31Z</dcterms:created>
  <dcterms:modified xsi:type="dcterms:W3CDTF">2021-11-22T18:33:26Z</dcterms:modified>
</cp:coreProperties>
</file>